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9144000" cy="6858000" type="screen4x3"/>
  <p:notesSz cx="6797675" cy="9929813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109" d="100"/>
          <a:sy n="109" d="100"/>
        </p:scale>
        <p:origin x="168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015"/>
          </a:xfrm>
          <a:prstGeom prst="rect">
            <a:avLst/>
          </a:prstGeom>
        </p:spPr>
        <p:txBody>
          <a:bodyPr vert="horz" lIns="90990" tIns="45495" rIns="90990" bIns="45495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0"/>
            <a:ext cx="2945659" cy="496015"/>
          </a:xfrm>
          <a:prstGeom prst="rect">
            <a:avLst/>
          </a:prstGeom>
        </p:spPr>
        <p:txBody>
          <a:bodyPr vert="horz" lIns="90990" tIns="45495" rIns="90990" bIns="45495" rtlCol="0"/>
          <a:lstStyle>
            <a:lvl1pPr algn="r">
              <a:defRPr sz="1200"/>
            </a:lvl1pPr>
          </a:lstStyle>
          <a:p>
            <a:fld id="{DC811923-7C07-4FAB-A38C-5642079ABD3D}" type="datetimeFigureOut">
              <a:rPr lang="ru-RU" smtClean="0"/>
              <a:pPr/>
              <a:t>10.08.2026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5988" y="744538"/>
            <a:ext cx="4965700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90" tIns="45495" rIns="90990" bIns="45495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6107"/>
            <a:ext cx="5438140" cy="4468892"/>
          </a:xfrm>
          <a:prstGeom prst="rect">
            <a:avLst/>
          </a:prstGeom>
        </p:spPr>
        <p:txBody>
          <a:bodyPr vert="horz" lIns="90990" tIns="45495" rIns="90990" bIns="4549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2214"/>
            <a:ext cx="2945659" cy="496015"/>
          </a:xfrm>
          <a:prstGeom prst="rect">
            <a:avLst/>
          </a:prstGeom>
        </p:spPr>
        <p:txBody>
          <a:bodyPr vert="horz" lIns="90990" tIns="45495" rIns="90990" bIns="45495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32214"/>
            <a:ext cx="2945659" cy="496015"/>
          </a:xfrm>
          <a:prstGeom prst="rect">
            <a:avLst/>
          </a:prstGeom>
        </p:spPr>
        <p:txBody>
          <a:bodyPr vert="horz" lIns="90990" tIns="45495" rIns="90990" bIns="45495" rtlCol="0" anchor="b"/>
          <a:lstStyle>
            <a:lvl1pPr algn="r">
              <a:defRPr sz="1200"/>
            </a:lvl1pPr>
          </a:lstStyle>
          <a:p>
            <a:fld id="{9C59FAE3-FC9A-4656-BA63-583756F742B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93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C59FAE3-FC9A-4656-BA63-583756F742BB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C3E04E-2C0A-4B17-8007-9AA2CE619D5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5C38FC-BD69-451D-87D7-4DC71F1804C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083DE-D4E1-4A94-9338-F79C243E641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463341-4850-469F-B5E0-864EB0DDFC9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D6413C-49B9-432A-8C85-D520F06F938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A05892-4DDE-4897-AF76-4FDD7D0E0EB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9785C9C-3DB3-4378-BC30-111AEE8A203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8CC53A-02B2-4C91-A324-88F819D78B3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F7E4B3-2FD4-4F7D-8E26-4045ED8C061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83D4FA-0741-47A3-85C6-0B81E34309C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F8BB4BF-3FE2-48A8-B9CC-824F71F4351E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76CEAD6-4ED6-4399-99AB-1A50CE7EA62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19250" y="9725"/>
            <a:ext cx="5400675" cy="449247"/>
          </a:xfrm>
          <a:ln w="28575"/>
        </p:spPr>
        <p:txBody>
          <a:bodyPr/>
          <a:lstStyle/>
          <a:p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Структура </a:t>
            </a:r>
            <a:b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Администрации </a:t>
            </a:r>
            <a:r>
              <a:rPr lang="ru-RU" sz="1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Нукутского</a:t>
            </a:r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муниципального округа</a:t>
            </a:r>
            <a:endParaRPr lang="ru-RU" sz="1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7715272" y="221624"/>
            <a:ext cx="1428728" cy="1064235"/>
          </a:xfrm>
          <a:ln w="28575"/>
        </p:spPr>
        <p:txBody>
          <a:bodyPr/>
          <a:lstStyle/>
          <a:p>
            <a:pPr algn="l">
              <a:lnSpc>
                <a:spcPct val="80000"/>
              </a:lnSpc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УТВЕРЖДЕНО</a:t>
            </a:r>
          </a:p>
          <a:p>
            <a:pPr algn="l">
              <a:lnSpc>
                <a:spcPct val="80000"/>
              </a:lnSpc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Приложение № 1</a:t>
            </a:r>
          </a:p>
          <a:p>
            <a:pPr algn="l">
              <a:lnSpc>
                <a:spcPct val="80000"/>
              </a:lnSpc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к решению Думы </a:t>
            </a:r>
          </a:p>
          <a:p>
            <a:pPr algn="l">
              <a:lnSpc>
                <a:spcPct val="80000"/>
              </a:lnSpc>
            </a:pPr>
            <a:r>
              <a:rPr lang="ru-RU" sz="900" dirty="0" err="1" smtClean="0">
                <a:latin typeface="Times New Roman" pitchFamily="18" charset="0"/>
                <a:cs typeface="Times New Roman" pitchFamily="18" charset="0"/>
              </a:rPr>
              <a:t>Нукутского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 муниципального округа</a:t>
            </a:r>
          </a:p>
          <a:p>
            <a:pPr algn="l">
              <a:lnSpc>
                <a:spcPct val="80000"/>
              </a:lnSpc>
            </a:pP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от 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05.08.2026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г. </a:t>
            </a:r>
            <a:r>
              <a:rPr lang="ru-RU" sz="900" dirty="0" smtClean="0">
                <a:latin typeface="Times New Roman" pitchFamily="18" charset="0"/>
                <a:cs typeface="Times New Roman" pitchFamily="18" charset="0"/>
              </a:rPr>
              <a:t>№ 120</a:t>
            </a:r>
            <a:endParaRPr lang="ru-RU" sz="900" dirty="0" smtClean="0">
              <a:latin typeface="Times New Roman" pitchFamily="18" charset="0"/>
              <a:cs typeface="Times New Roman" pitchFamily="18" charset="0"/>
            </a:endParaRPr>
          </a:p>
          <a:p>
            <a:pPr algn="l">
              <a:lnSpc>
                <a:spcPct val="80000"/>
              </a:lnSpc>
            </a:pPr>
            <a:endParaRPr lang="ru-RU" sz="800" dirty="0"/>
          </a:p>
        </p:txBody>
      </p:sp>
      <p:graphicFrame>
        <p:nvGraphicFramePr>
          <p:cNvPr id="2062" name="Group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6334721"/>
              </p:ext>
            </p:extLst>
          </p:nvPr>
        </p:nvGraphicFramePr>
        <p:xfrm>
          <a:off x="2195735" y="499383"/>
          <a:ext cx="4752529" cy="457200"/>
        </p:xfrm>
        <a:graphic>
          <a:graphicData uri="http://schemas.openxmlformats.org/drawingml/2006/table">
            <a:tbl>
              <a:tblPr/>
              <a:tblGrid>
                <a:gridCol w="475252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4697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Глава </a:t>
                      </a:r>
                      <a:r>
                        <a:rPr kumimoji="0" lang="ru-RU" sz="1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Нукутского</a:t>
                      </a: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муниципального округа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Глава администрации</a:t>
                      </a:r>
                      <a:endParaRPr kumimoji="0" lang="ru-RU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66" name="Group 3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1984290"/>
              </p:ext>
            </p:extLst>
          </p:nvPr>
        </p:nvGraphicFramePr>
        <p:xfrm>
          <a:off x="357158" y="2143116"/>
          <a:ext cx="1512888" cy="504825"/>
        </p:xfrm>
        <a:graphic>
          <a:graphicData uri="http://schemas.openxmlformats.org/drawingml/2006/table">
            <a:tbl>
              <a:tblPr/>
              <a:tblGrid>
                <a:gridCol w="15128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4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Первый заместитель главы</a:t>
                      </a:r>
                    </a:p>
                  </a:txBody>
                  <a:tcPr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67" name="Group 3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6522086"/>
              </p:ext>
            </p:extLst>
          </p:nvPr>
        </p:nvGraphicFramePr>
        <p:xfrm>
          <a:off x="382517" y="2780928"/>
          <a:ext cx="1480977" cy="548640"/>
        </p:xfrm>
        <a:graphic>
          <a:graphicData uri="http://schemas.openxmlformats.org/drawingml/2006/table">
            <a:tbl>
              <a:tblPr/>
              <a:tblGrid>
                <a:gridCol w="148097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658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по инфраструктуре и градостроительству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76" name="Group 4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9849814"/>
              </p:ext>
            </p:extLst>
          </p:nvPr>
        </p:nvGraphicFramePr>
        <p:xfrm>
          <a:off x="3957006" y="3712165"/>
          <a:ext cx="1479090" cy="432048"/>
        </p:xfrm>
        <a:graphic>
          <a:graphicData uri="http://schemas.openxmlformats.org/drawingml/2006/table">
            <a:tbl>
              <a:tblPr/>
              <a:tblGrid>
                <a:gridCol w="14790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Административная комиссия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71" name="Group 3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3801856"/>
              </p:ext>
            </p:extLst>
          </p:nvPr>
        </p:nvGraphicFramePr>
        <p:xfrm>
          <a:off x="379282" y="3589344"/>
          <a:ext cx="1459985" cy="2479766"/>
        </p:xfrm>
        <a:graphic>
          <a:graphicData uri="http://schemas.openxmlformats.org/drawingml/2006/table">
            <a:tbl>
              <a:tblPr/>
              <a:tblGrid>
                <a:gridCol w="14599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976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МКУ  Территориальные отделы: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7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Первомайская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-я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Новоленинская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адм-я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Харетская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адм-я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Шаратская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адм-я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Новонукутская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адм-я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Целинная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адм-я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Нукутская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адм-я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Закулейская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адм-я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Алтарикская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адм-я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5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Хадаханская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с/</a:t>
                      </a:r>
                      <a:r>
                        <a:rPr kumimoji="0" lang="ru-RU" sz="10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адм-я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77" name="Group 4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2218877"/>
              </p:ext>
            </p:extLst>
          </p:nvPr>
        </p:nvGraphicFramePr>
        <p:xfrm>
          <a:off x="3929058" y="2146917"/>
          <a:ext cx="1512887" cy="496265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626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Заместитель главы по безопасности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144" name="Group 9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1430658"/>
              </p:ext>
            </p:extLst>
          </p:nvPr>
        </p:nvGraphicFramePr>
        <p:xfrm>
          <a:off x="5715008" y="2132014"/>
          <a:ext cx="1512887" cy="432890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289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Заместитель главы по социальной политике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92" name="Group 3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78557403"/>
              </p:ext>
            </p:extLst>
          </p:nvPr>
        </p:nvGraphicFramePr>
        <p:xfrm>
          <a:off x="7488269" y="2143116"/>
          <a:ext cx="1512887" cy="493796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9379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Руководитель аппарата – управляющий делами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384" name="Group 33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6494809"/>
              </p:ext>
            </p:extLst>
          </p:nvPr>
        </p:nvGraphicFramePr>
        <p:xfrm>
          <a:off x="5710471" y="4915156"/>
          <a:ext cx="1456159" cy="396240"/>
        </p:xfrm>
        <a:graphic>
          <a:graphicData uri="http://schemas.openxmlformats.org/drawingml/2006/table">
            <a:tbl>
              <a:tblPr/>
              <a:tblGrid>
                <a:gridCol w="14561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860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МКУ «</a:t>
                      </a:r>
                      <a:r>
                        <a:rPr lang="ru-RU" sz="1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Комитет по образованию</a:t>
                      </a:r>
                      <a:r>
                        <a:rPr lang="ru-RU" sz="1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75" name="Group 4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2299730"/>
              </p:ext>
            </p:extLst>
          </p:nvPr>
        </p:nvGraphicFramePr>
        <p:xfrm>
          <a:off x="5715008" y="2636912"/>
          <a:ext cx="1512887" cy="701040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Управление молодежной политики,  спорта и социальным вопросам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189" name="Group 1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594916"/>
              </p:ext>
            </p:extLst>
          </p:nvPr>
        </p:nvGraphicFramePr>
        <p:xfrm>
          <a:off x="5730522" y="3464808"/>
          <a:ext cx="1433766" cy="396240"/>
        </p:xfrm>
        <a:graphic>
          <a:graphicData uri="http://schemas.openxmlformats.org/drawingml/2006/table">
            <a:tbl>
              <a:tblPr/>
              <a:tblGrid>
                <a:gridCol w="143376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60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по социальным вопросам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17" name="Group 3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3033925"/>
              </p:ext>
            </p:extLst>
          </p:nvPr>
        </p:nvGraphicFramePr>
        <p:xfrm>
          <a:off x="7500069" y="3461223"/>
          <a:ext cx="1512887" cy="501885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0188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кадров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12" name="Group 36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168042"/>
              </p:ext>
            </p:extLst>
          </p:nvPr>
        </p:nvGraphicFramePr>
        <p:xfrm>
          <a:off x="7500958" y="5252744"/>
          <a:ext cx="1512887" cy="422994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2299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Технические исполнители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10" name="Group 36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1589242"/>
              </p:ext>
            </p:extLst>
          </p:nvPr>
        </p:nvGraphicFramePr>
        <p:xfrm>
          <a:off x="7524328" y="4675102"/>
          <a:ext cx="1464370" cy="468410"/>
        </p:xfrm>
        <a:graphic>
          <a:graphicData uri="http://schemas.openxmlformats.org/drawingml/2006/table">
            <a:tbl>
              <a:tblPr/>
              <a:tblGrid>
                <a:gridCol w="14643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4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Сектор по архиву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14" name="Group 36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0028549"/>
              </p:ext>
            </p:extLst>
          </p:nvPr>
        </p:nvGraphicFramePr>
        <p:xfrm>
          <a:off x="7500958" y="5856304"/>
          <a:ext cx="1512887" cy="428628"/>
        </p:xfrm>
        <a:graphic>
          <a:graphicData uri="http://schemas.openxmlformats.org/drawingml/2006/table">
            <a:tbl>
              <a:tblPr/>
              <a:tblGrid>
                <a:gridCol w="15128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286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Вспомогательный персонал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210" name="Прямая соединительная линия 209"/>
          <p:cNvCxnSpPr/>
          <p:nvPr/>
        </p:nvCxnSpPr>
        <p:spPr>
          <a:xfrm flipH="1">
            <a:off x="7294006" y="2346102"/>
            <a:ext cx="183" cy="371318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Прямая соединительная линия 211"/>
          <p:cNvCxnSpPr/>
          <p:nvPr/>
        </p:nvCxnSpPr>
        <p:spPr>
          <a:xfrm>
            <a:off x="5502284" y="2500306"/>
            <a:ext cx="22973" cy="163808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 стрелкой 77"/>
          <p:cNvCxnSpPr/>
          <p:nvPr/>
        </p:nvCxnSpPr>
        <p:spPr>
          <a:xfrm>
            <a:off x="5487020" y="3028894"/>
            <a:ext cx="214314" cy="1588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>
            <a:off x="3682289" y="2348690"/>
            <a:ext cx="22661" cy="2279263"/>
          </a:xfrm>
          <a:prstGeom prst="line">
            <a:avLst/>
          </a:prstGeom>
          <a:ln w="63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32" name="Прямая со стрелкой 131"/>
          <p:cNvCxnSpPr/>
          <p:nvPr/>
        </p:nvCxnSpPr>
        <p:spPr>
          <a:xfrm>
            <a:off x="3739288" y="3866076"/>
            <a:ext cx="228687" cy="1588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141" name="Group 4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1936680"/>
              </p:ext>
            </p:extLst>
          </p:nvPr>
        </p:nvGraphicFramePr>
        <p:xfrm>
          <a:off x="3982151" y="2780928"/>
          <a:ext cx="1453945" cy="432048"/>
        </p:xfrm>
        <a:graphic>
          <a:graphicData uri="http://schemas.openxmlformats.org/drawingml/2006/table">
            <a:tbl>
              <a:tblPr/>
              <a:tblGrid>
                <a:gridCol w="14539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ГО и ЧС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2" name="Group 4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6755448"/>
              </p:ext>
            </p:extLst>
          </p:nvPr>
        </p:nvGraphicFramePr>
        <p:xfrm>
          <a:off x="2237107" y="4437112"/>
          <a:ext cx="1382700" cy="548640"/>
        </p:xfrm>
        <a:graphic>
          <a:graphicData uri="http://schemas.openxmlformats.org/drawingml/2006/table">
            <a:tbl>
              <a:tblPr/>
              <a:tblGrid>
                <a:gridCol w="13827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537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Отдел муниципальных закупок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147" name="Group 4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1804355"/>
              </p:ext>
            </p:extLst>
          </p:nvPr>
        </p:nvGraphicFramePr>
        <p:xfrm>
          <a:off x="2217277" y="3356992"/>
          <a:ext cx="1395390" cy="762875"/>
        </p:xfrm>
        <a:graphic>
          <a:graphicData uri="http://schemas.openxmlformats.org/drawingml/2006/table">
            <a:tbl>
              <a:tblPr/>
              <a:tblGrid>
                <a:gridCol w="13953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762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Экономическое управление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53" name="Прямая со стрелкой 152"/>
          <p:cNvCxnSpPr/>
          <p:nvPr/>
        </p:nvCxnSpPr>
        <p:spPr>
          <a:xfrm rot="5400000">
            <a:off x="4501356" y="1999446"/>
            <a:ext cx="285752" cy="1588"/>
          </a:xfrm>
          <a:prstGeom prst="straightConnector1">
            <a:avLst/>
          </a:prstGeom>
          <a:ln w="6350">
            <a:headEnd type="none" w="med" len="me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>
          <a:xfrm>
            <a:off x="2009099" y="2410179"/>
            <a:ext cx="0" cy="2989747"/>
          </a:xfrm>
          <a:prstGeom prst="line">
            <a:avLst/>
          </a:prstGeom>
          <a:ln w="63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79" name="Прямая соединительная линия 178"/>
          <p:cNvCxnSpPr/>
          <p:nvPr/>
        </p:nvCxnSpPr>
        <p:spPr>
          <a:xfrm flipH="1">
            <a:off x="146552" y="2401876"/>
            <a:ext cx="2592" cy="2198666"/>
          </a:xfrm>
          <a:prstGeom prst="line">
            <a:avLst/>
          </a:prstGeom>
          <a:ln w="63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3" name="Прямая со стрелкой 182"/>
          <p:cNvCxnSpPr/>
          <p:nvPr/>
        </p:nvCxnSpPr>
        <p:spPr>
          <a:xfrm>
            <a:off x="142844" y="3143248"/>
            <a:ext cx="214314" cy="1588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87" name="Прямая со стрелкой 186"/>
          <p:cNvCxnSpPr/>
          <p:nvPr/>
        </p:nvCxnSpPr>
        <p:spPr>
          <a:xfrm>
            <a:off x="140137" y="4600542"/>
            <a:ext cx="217021" cy="0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190" name="Group 34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6518659"/>
              </p:ext>
            </p:extLst>
          </p:nvPr>
        </p:nvGraphicFramePr>
        <p:xfrm>
          <a:off x="7506732" y="2911264"/>
          <a:ext cx="1506048" cy="396240"/>
        </p:xfrm>
        <a:graphic>
          <a:graphicData uri="http://schemas.openxmlformats.org/drawingml/2006/table">
            <a:tbl>
              <a:tblPr/>
              <a:tblGrid>
                <a:gridCol w="15060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522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Организационный отдел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199" name="Прямая соединительная линия 198"/>
          <p:cNvCxnSpPr/>
          <p:nvPr/>
        </p:nvCxnSpPr>
        <p:spPr>
          <a:xfrm>
            <a:off x="7292586" y="2346102"/>
            <a:ext cx="195683" cy="3238"/>
          </a:xfrm>
          <a:prstGeom prst="line">
            <a:avLst/>
          </a:prstGeom>
          <a:ln w="6350"/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7" name="Прямая со стрелкой 76"/>
          <p:cNvCxnSpPr/>
          <p:nvPr/>
        </p:nvCxnSpPr>
        <p:spPr>
          <a:xfrm>
            <a:off x="3692504" y="3473232"/>
            <a:ext cx="236554" cy="4654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1" name="Прямая со стрелкой 80"/>
          <p:cNvCxnSpPr/>
          <p:nvPr/>
        </p:nvCxnSpPr>
        <p:spPr>
          <a:xfrm>
            <a:off x="7292586" y="6059290"/>
            <a:ext cx="214314" cy="26265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1" name="Прямая со стрелкой 90"/>
          <p:cNvCxnSpPr/>
          <p:nvPr/>
        </p:nvCxnSpPr>
        <p:spPr>
          <a:xfrm>
            <a:off x="7297753" y="5470392"/>
            <a:ext cx="214314" cy="1588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V="1">
            <a:off x="1069976" y="1866267"/>
            <a:ext cx="7162279" cy="7639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9" name="Прямая со стрелкой 78"/>
          <p:cNvCxnSpPr/>
          <p:nvPr/>
        </p:nvCxnSpPr>
        <p:spPr>
          <a:xfrm flipH="1">
            <a:off x="8215338" y="1873250"/>
            <a:ext cx="14262" cy="269072"/>
          </a:xfrm>
          <a:prstGeom prst="straightConnector1">
            <a:avLst/>
          </a:prstGeom>
          <a:ln w="6350">
            <a:headEnd type="none" w="med" len="me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 flipV="1">
            <a:off x="3692504" y="2359018"/>
            <a:ext cx="236554" cy="341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1" name="Прямая соединительная линия 100"/>
          <p:cNvCxnSpPr/>
          <p:nvPr/>
        </p:nvCxnSpPr>
        <p:spPr>
          <a:xfrm flipV="1">
            <a:off x="1837688" y="2404697"/>
            <a:ext cx="175213" cy="1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>
            <a:off x="5500694" y="2500306"/>
            <a:ext cx="214314" cy="1588"/>
          </a:xfrm>
          <a:prstGeom prst="line">
            <a:avLst/>
          </a:prstGeom>
          <a:ln w="63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3" name="Прямая со стрелкой 102"/>
          <p:cNvCxnSpPr/>
          <p:nvPr/>
        </p:nvCxnSpPr>
        <p:spPr>
          <a:xfrm rot="5400000">
            <a:off x="6287306" y="1999446"/>
            <a:ext cx="285752" cy="1588"/>
          </a:xfrm>
          <a:prstGeom prst="straightConnector1">
            <a:avLst/>
          </a:prstGeom>
          <a:ln w="6350">
            <a:headEnd type="none" w="med" len="me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graphicFrame>
        <p:nvGraphicFramePr>
          <p:cNvPr id="68" name="Group 4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78443317"/>
              </p:ext>
            </p:extLst>
          </p:nvPr>
        </p:nvGraphicFramePr>
        <p:xfrm>
          <a:off x="2240131" y="5167923"/>
          <a:ext cx="1383494" cy="407605"/>
        </p:xfrm>
        <a:graphic>
          <a:graphicData uri="http://schemas.openxmlformats.org/drawingml/2006/table">
            <a:tbl>
              <a:tblPr/>
              <a:tblGrid>
                <a:gridCol w="13834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0760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МКУ «Комитет по финансам»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24" name="TextBox 123"/>
          <p:cNvSpPr txBox="1"/>
          <p:nvPr/>
        </p:nvSpPr>
        <p:spPr>
          <a:xfrm>
            <a:off x="5720783" y="4381732"/>
            <a:ext cx="1443506" cy="24622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1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курирует</a:t>
            </a:r>
            <a:endParaRPr lang="ru-RU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5" name="Стрелка вниз 124"/>
          <p:cNvSpPr/>
          <p:nvPr/>
        </p:nvSpPr>
        <p:spPr>
          <a:xfrm>
            <a:off x="6327213" y="4706616"/>
            <a:ext cx="304845" cy="172168"/>
          </a:xfrm>
          <a:prstGeom prst="downArrow">
            <a:avLst/>
          </a:prstGeom>
          <a:ln w="28575"/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27" name="Таблица 1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6267507"/>
              </p:ext>
            </p:extLst>
          </p:nvPr>
        </p:nvGraphicFramePr>
        <p:xfrm>
          <a:off x="5701335" y="5438728"/>
          <a:ext cx="1520080" cy="510552"/>
        </p:xfrm>
        <a:graphic>
          <a:graphicData uri="http://schemas.openxmlformats.org/drawingml/2006/table">
            <a:tbl>
              <a:tblPr/>
              <a:tblGrid>
                <a:gridCol w="1520080">
                  <a:extLst>
                    <a:ext uri="{9D8B030D-6E8A-4147-A177-3AD203B41FA5}">
                      <a16:colId xmlns:a16="http://schemas.microsoft.com/office/drawing/2014/main" val="3532208316"/>
                    </a:ext>
                  </a:extLst>
                </a:gridCol>
              </a:tblGrid>
              <a:tr h="510552"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МКУ «Комитет по культуре</a:t>
                      </a:r>
                      <a:r>
                        <a:rPr lang="ru-RU" sz="10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endParaRPr lang="ru-RU" sz="1000" b="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4643735"/>
                  </a:ext>
                </a:extLst>
              </a:tr>
            </a:tbl>
          </a:graphicData>
        </a:graphic>
      </p:graphicFrame>
      <p:graphicFrame>
        <p:nvGraphicFramePr>
          <p:cNvPr id="128" name="Таблица 1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0410260"/>
              </p:ext>
            </p:extLst>
          </p:nvPr>
        </p:nvGraphicFramePr>
        <p:xfrm>
          <a:off x="5715008" y="6093296"/>
          <a:ext cx="1498593" cy="432048"/>
        </p:xfrm>
        <a:graphic>
          <a:graphicData uri="http://schemas.openxmlformats.org/drawingml/2006/table">
            <a:tbl>
              <a:tblPr/>
              <a:tblGrid>
                <a:gridCol w="1498593">
                  <a:extLst>
                    <a:ext uri="{9D8B030D-6E8A-4147-A177-3AD203B41FA5}">
                      <a16:colId xmlns:a16="http://schemas.microsoft.com/office/drawing/2014/main" val="4020061014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МБУ «Газета «Свет Октября»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6004466"/>
                  </a:ext>
                </a:extLst>
              </a:tr>
            </a:tbl>
          </a:graphicData>
        </a:graphic>
      </p:graphicFrame>
      <p:cxnSp>
        <p:nvCxnSpPr>
          <p:cNvPr id="83" name="Прямая со стрелкой 82"/>
          <p:cNvCxnSpPr>
            <a:endCxn id="68" idx="1"/>
          </p:cNvCxnSpPr>
          <p:nvPr/>
        </p:nvCxnSpPr>
        <p:spPr>
          <a:xfrm flipV="1">
            <a:off x="2022793" y="5371725"/>
            <a:ext cx="217338" cy="14100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7" name="Прямая со стрелкой 86"/>
          <p:cNvCxnSpPr>
            <a:endCxn id="147" idx="1"/>
          </p:cNvCxnSpPr>
          <p:nvPr/>
        </p:nvCxnSpPr>
        <p:spPr>
          <a:xfrm>
            <a:off x="2022793" y="3735543"/>
            <a:ext cx="194484" cy="2886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49207" y="663890"/>
            <a:ext cx="1311484" cy="374554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Помощник главы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1252233" y="3865870"/>
            <a:ext cx="0" cy="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>
            <a:endCxn id="2366" idx="1"/>
          </p:cNvCxnSpPr>
          <p:nvPr/>
        </p:nvCxnSpPr>
        <p:spPr>
          <a:xfrm flipV="1">
            <a:off x="150116" y="2395528"/>
            <a:ext cx="207042" cy="6348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592583" y="6140314"/>
            <a:ext cx="1229149" cy="24622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    курирует</a:t>
            </a:r>
            <a:endParaRPr lang="ru-RU" sz="1000" dirty="0"/>
          </a:p>
        </p:txBody>
      </p:sp>
      <p:sp>
        <p:nvSpPr>
          <p:cNvPr id="80" name="Стрелка вниз 79"/>
          <p:cNvSpPr/>
          <p:nvPr/>
        </p:nvSpPr>
        <p:spPr>
          <a:xfrm>
            <a:off x="971600" y="6386536"/>
            <a:ext cx="288032" cy="143588"/>
          </a:xfrm>
          <a:prstGeom prst="downArrow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/>
          </a:p>
        </p:txBody>
      </p:sp>
      <p:sp>
        <p:nvSpPr>
          <p:cNvPr id="84" name="Прямоугольник 83"/>
          <p:cNvSpPr/>
          <p:nvPr/>
        </p:nvSpPr>
        <p:spPr>
          <a:xfrm>
            <a:off x="420685" y="6557031"/>
            <a:ext cx="1298583" cy="22574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</a:rPr>
              <a:t>МАУ</a:t>
            </a:r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4012583" y="5117745"/>
            <a:ext cx="1401428" cy="246221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ru-RU" sz="1000" dirty="0" smtClean="0"/>
              <a:t>           курирует</a:t>
            </a:r>
            <a:endParaRPr lang="ru-RU" sz="1000" dirty="0"/>
          </a:p>
        </p:txBody>
      </p:sp>
      <p:sp>
        <p:nvSpPr>
          <p:cNvPr id="93" name="Прямоугольник 92"/>
          <p:cNvSpPr/>
          <p:nvPr/>
        </p:nvSpPr>
        <p:spPr>
          <a:xfrm>
            <a:off x="2144937" y="2148708"/>
            <a:ext cx="1454653" cy="62030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ct val="20000"/>
              </a:spcBef>
              <a:defRPr/>
            </a:pPr>
            <a:r>
              <a:rPr 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МКУ «Комитет по управлению муниципальным имуществом» </a:t>
            </a:r>
          </a:p>
        </p:txBody>
      </p:sp>
      <p:sp>
        <p:nvSpPr>
          <p:cNvPr id="94" name="Стрелка вниз 93"/>
          <p:cNvSpPr/>
          <p:nvPr/>
        </p:nvSpPr>
        <p:spPr>
          <a:xfrm>
            <a:off x="4557288" y="5464270"/>
            <a:ext cx="291460" cy="165187"/>
          </a:xfrm>
          <a:prstGeom prst="downArrow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6" name="Прямоугольник 95"/>
          <p:cNvSpPr/>
          <p:nvPr/>
        </p:nvSpPr>
        <p:spPr>
          <a:xfrm>
            <a:off x="2699792" y="1142612"/>
            <a:ext cx="1566159" cy="523713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Отдел финансового </a:t>
            </a:r>
          </a:p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обеспечения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5308958" y="1167599"/>
            <a:ext cx="1964997" cy="47374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Сектор по мобилизационной</a:t>
            </a:r>
          </a:p>
          <a:p>
            <a:pPr lvl="0" algn="ctr">
              <a:spcBef>
                <a:spcPts val="0"/>
              </a:spcBef>
            </a:pPr>
            <a:r>
              <a:rPr lang="ru-RU" sz="1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подготовке и защиты государственной тайны</a:t>
            </a:r>
          </a:p>
        </p:txBody>
      </p:sp>
      <p:cxnSp>
        <p:nvCxnSpPr>
          <p:cNvPr id="126" name="Прямая со стрелкой 125"/>
          <p:cNvCxnSpPr/>
          <p:nvPr/>
        </p:nvCxnSpPr>
        <p:spPr>
          <a:xfrm>
            <a:off x="6429388" y="964692"/>
            <a:ext cx="0" cy="166846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3941869" y="3336906"/>
            <a:ext cx="1483335" cy="281960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Юридический отдел</a:t>
            </a:r>
            <a:endParaRPr lang="ru-RU" sz="1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00" name="Прямая со стрелкой 99"/>
          <p:cNvCxnSpPr/>
          <p:nvPr/>
        </p:nvCxnSpPr>
        <p:spPr>
          <a:xfrm>
            <a:off x="3704950" y="4600542"/>
            <a:ext cx="314414" cy="0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108" name="Прямая со стрелкой 107"/>
          <p:cNvCxnSpPr/>
          <p:nvPr/>
        </p:nvCxnSpPr>
        <p:spPr>
          <a:xfrm>
            <a:off x="7297753" y="4913569"/>
            <a:ext cx="214314" cy="1588"/>
          </a:xfrm>
          <a:prstGeom prst="straightConnector1">
            <a:avLst/>
          </a:prstGeom>
          <a:ln w="6350">
            <a:tailEnd type="arrow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3471189" y="983592"/>
            <a:ext cx="11682" cy="159020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4571999" y="964692"/>
            <a:ext cx="0" cy="909214"/>
          </a:xfrm>
          <a:prstGeom prst="straightConnector1">
            <a:avLst/>
          </a:prstGeom>
          <a:ln w="63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Прямая со стрелкой 51"/>
          <p:cNvCxnSpPr/>
          <p:nvPr/>
        </p:nvCxnSpPr>
        <p:spPr>
          <a:xfrm flipH="1" flipV="1">
            <a:off x="1584912" y="849532"/>
            <a:ext cx="610823" cy="9473"/>
          </a:xfrm>
          <a:prstGeom prst="straightConnector1">
            <a:avLst/>
          </a:prstGeom>
          <a:ln w="635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 стрелкой 133"/>
          <p:cNvCxnSpPr/>
          <p:nvPr/>
        </p:nvCxnSpPr>
        <p:spPr>
          <a:xfrm rot="5400000">
            <a:off x="940036" y="2010036"/>
            <a:ext cx="285752" cy="1588"/>
          </a:xfrm>
          <a:prstGeom prst="straightConnector1">
            <a:avLst/>
          </a:prstGeom>
          <a:ln w="6350">
            <a:headEnd type="none" w="med" len="med"/>
            <a:tailEnd type="arrow" w="med" len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2312" name="Прямая соединительная линия 2311"/>
          <p:cNvCxnSpPr/>
          <p:nvPr/>
        </p:nvCxnSpPr>
        <p:spPr>
          <a:xfrm>
            <a:off x="417667" y="3827309"/>
            <a:ext cx="14028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16" name="Прямая соединительная линия 2315"/>
          <p:cNvCxnSpPr/>
          <p:nvPr/>
        </p:nvCxnSpPr>
        <p:spPr>
          <a:xfrm>
            <a:off x="382286" y="4035397"/>
            <a:ext cx="14028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0" name="Прямая соединительная линия 2319"/>
          <p:cNvCxnSpPr/>
          <p:nvPr/>
        </p:nvCxnSpPr>
        <p:spPr>
          <a:xfrm>
            <a:off x="417667" y="4258622"/>
            <a:ext cx="14028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4" name="Прямая соединительная линия 2323"/>
          <p:cNvCxnSpPr/>
          <p:nvPr/>
        </p:nvCxnSpPr>
        <p:spPr>
          <a:xfrm flipV="1">
            <a:off x="417667" y="4473704"/>
            <a:ext cx="1402840" cy="5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27" name="Прямая соединительная линия 2326"/>
          <p:cNvCxnSpPr/>
          <p:nvPr/>
        </p:nvCxnSpPr>
        <p:spPr>
          <a:xfrm flipH="1">
            <a:off x="417667" y="4699930"/>
            <a:ext cx="140284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2" name="Прямая соединительная линия 2331"/>
          <p:cNvCxnSpPr/>
          <p:nvPr/>
        </p:nvCxnSpPr>
        <p:spPr>
          <a:xfrm>
            <a:off x="417667" y="4929845"/>
            <a:ext cx="14148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5" name="Прямая соединительная линия 2334"/>
          <p:cNvCxnSpPr/>
          <p:nvPr/>
        </p:nvCxnSpPr>
        <p:spPr>
          <a:xfrm>
            <a:off x="417667" y="5143512"/>
            <a:ext cx="1402573" cy="195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38" name="Прямая соединительная линия 2337"/>
          <p:cNvCxnSpPr/>
          <p:nvPr/>
        </p:nvCxnSpPr>
        <p:spPr>
          <a:xfrm flipV="1">
            <a:off x="417667" y="5364001"/>
            <a:ext cx="1407629" cy="35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1" name="Прямая соединительная линия 2340"/>
          <p:cNvCxnSpPr/>
          <p:nvPr/>
        </p:nvCxnSpPr>
        <p:spPr>
          <a:xfrm>
            <a:off x="417667" y="5575528"/>
            <a:ext cx="1407629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44" name="Прямая соединительная линия 2343"/>
          <p:cNvCxnSpPr/>
          <p:nvPr/>
        </p:nvCxnSpPr>
        <p:spPr>
          <a:xfrm flipV="1">
            <a:off x="448216" y="5819168"/>
            <a:ext cx="1382766" cy="512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65" name="Прямоугольник 2364"/>
          <p:cNvSpPr/>
          <p:nvPr/>
        </p:nvSpPr>
        <p:spPr>
          <a:xfrm>
            <a:off x="7499506" y="4119867"/>
            <a:ext cx="1489192" cy="409378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Сектор технического обеспечения</a:t>
            </a:r>
            <a:endParaRPr lang="ru-RU" sz="1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6" name="Прямая со стрелкой 65"/>
          <p:cNvCxnSpPr>
            <a:endCxn id="2365" idx="1"/>
          </p:cNvCxnSpPr>
          <p:nvPr/>
        </p:nvCxnSpPr>
        <p:spPr>
          <a:xfrm>
            <a:off x="7292586" y="4312246"/>
            <a:ext cx="206920" cy="12310"/>
          </a:xfrm>
          <a:prstGeom prst="straightConnector1">
            <a:avLst/>
          </a:prstGeom>
          <a:ln w="6350">
            <a:solidFill>
              <a:schemeClr val="tx1"/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Прямоугольник 103"/>
          <p:cNvSpPr/>
          <p:nvPr/>
        </p:nvSpPr>
        <p:spPr>
          <a:xfrm>
            <a:off x="257929" y="1135609"/>
            <a:ext cx="1648377" cy="522571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Сектор внутреннего муниципального контроля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1719268" y="955493"/>
            <a:ext cx="476467" cy="164041"/>
          </a:xfrm>
          <a:prstGeom prst="straightConnector1">
            <a:avLst/>
          </a:prstGeom>
          <a:ln w="6350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aphicFrame>
        <p:nvGraphicFramePr>
          <p:cNvPr id="105" name="Group 1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6734373"/>
              </p:ext>
            </p:extLst>
          </p:nvPr>
        </p:nvGraphicFramePr>
        <p:xfrm>
          <a:off x="5732303" y="3933056"/>
          <a:ext cx="1478296" cy="432048"/>
        </p:xfrm>
        <a:graphic>
          <a:graphicData uri="http://schemas.openxmlformats.org/drawingml/2006/table">
            <a:tbl>
              <a:tblPr/>
              <a:tblGrid>
                <a:gridCol w="1478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32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Комиссия по делам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несовершеннолетних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cxnSp>
        <p:nvCxnSpPr>
          <p:cNvPr id="25" name="Прямая со стрелкой 24"/>
          <p:cNvCxnSpPr>
            <a:endCxn id="2417" idx="1"/>
          </p:cNvCxnSpPr>
          <p:nvPr/>
        </p:nvCxnSpPr>
        <p:spPr>
          <a:xfrm flipV="1">
            <a:off x="7292981" y="3712165"/>
            <a:ext cx="207088" cy="23378"/>
          </a:xfrm>
          <a:prstGeom prst="straightConnector1">
            <a:avLst/>
          </a:prstGeom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endCxn id="190" idx="1"/>
          </p:cNvCxnSpPr>
          <p:nvPr/>
        </p:nvCxnSpPr>
        <p:spPr>
          <a:xfrm>
            <a:off x="7292586" y="3109384"/>
            <a:ext cx="214146" cy="0"/>
          </a:xfrm>
          <a:prstGeom prst="straightConnector1">
            <a:avLst/>
          </a:prstGeom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" name="Прямая со стрелкой 4"/>
          <p:cNvCxnSpPr/>
          <p:nvPr/>
        </p:nvCxnSpPr>
        <p:spPr>
          <a:xfrm>
            <a:off x="2849696" y="4149080"/>
            <a:ext cx="0" cy="24614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>
            <a:stCxn id="2475" idx="2"/>
          </p:cNvCxnSpPr>
          <p:nvPr/>
        </p:nvCxnSpPr>
        <p:spPr>
          <a:xfrm flipH="1">
            <a:off x="6468453" y="3337952"/>
            <a:ext cx="2998" cy="139934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 стрелкой 58"/>
          <p:cNvCxnSpPr>
            <a:endCxn id="105" idx="1"/>
          </p:cNvCxnSpPr>
          <p:nvPr/>
        </p:nvCxnSpPr>
        <p:spPr>
          <a:xfrm>
            <a:off x="5536710" y="4149080"/>
            <a:ext cx="195593" cy="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Прямоугольник 94"/>
          <p:cNvSpPr/>
          <p:nvPr/>
        </p:nvSpPr>
        <p:spPr>
          <a:xfrm>
            <a:off x="4019364" y="5783445"/>
            <a:ext cx="1405840" cy="479979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ЕДДС</a:t>
            </a:r>
            <a:endParaRPr lang="ru-RU" sz="1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Прямоугольник 96"/>
          <p:cNvSpPr/>
          <p:nvPr/>
        </p:nvSpPr>
        <p:spPr>
          <a:xfrm>
            <a:off x="4012583" y="4395229"/>
            <a:ext cx="1420944" cy="483567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000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049927" y="4433627"/>
            <a:ext cx="13752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ct val="20000"/>
              </a:spcBef>
            </a:pPr>
            <a:r>
              <a:rPr lang="ru-RU" sz="10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Управление сельского хозяйства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>
            <a:off x="2555776" y="1873906"/>
            <a:ext cx="0" cy="26841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endCxn id="141" idx="1"/>
          </p:cNvCxnSpPr>
          <p:nvPr/>
        </p:nvCxnSpPr>
        <p:spPr>
          <a:xfrm>
            <a:off x="3682289" y="2996952"/>
            <a:ext cx="299862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131270</TotalTime>
  <Words>174</Words>
  <Application>Microsoft Office PowerPoint</Application>
  <PresentationFormat>Экран (4:3)</PresentationFormat>
  <Paragraphs>57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Times New Roman</vt:lpstr>
      <vt:lpstr>Оформление по умолчанию</vt:lpstr>
      <vt:lpstr>Структура  Администрации Нукутского муниципального округа</vt:lpstr>
    </vt:vector>
  </TitlesOfParts>
  <Company>Нукутский ЗАГС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Структура администрации МО «Нукутский район»</dc:title>
  <dc:creator>Орготдел</dc:creator>
  <cp:lastModifiedBy>User</cp:lastModifiedBy>
  <cp:revision>157</cp:revision>
  <cp:lastPrinted>2026-08-10T04:45:07Z</cp:lastPrinted>
  <dcterms:created xsi:type="dcterms:W3CDTF">2012-01-11T03:40:46Z</dcterms:created>
  <dcterms:modified xsi:type="dcterms:W3CDTF">2026-08-10T04:45:17Z</dcterms:modified>
</cp:coreProperties>
</file>