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100" d="100"/>
          <a:sy n="100" d="100"/>
        </p:scale>
        <p:origin x="-516" y="11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DC811923-7C07-4FAB-A38C-5642079ABD3D}" type="datetimeFigureOut">
              <a:rPr lang="ru-RU" smtClean="0"/>
              <a:pPr/>
              <a:t>19.09.2025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4" rIns="91429" bIns="4571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24400"/>
            <a:ext cx="5486400" cy="4476750"/>
          </a:xfrm>
          <a:prstGeom prst="rect">
            <a:avLst/>
          </a:prstGeom>
        </p:spPr>
        <p:txBody>
          <a:bodyPr vert="horz" lIns="91429" tIns="45714" rIns="91429" bIns="4571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48800"/>
            <a:ext cx="2971800" cy="496888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9C59FAE3-FC9A-4656-BA63-583756F74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9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9FAE3-FC9A-4656-BA63-583756F742B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3E04E-2C0A-4B17-8007-9AA2CE619D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C38FC-BD69-451D-87D7-4DC71F1804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083DE-D4E1-4A94-9338-F79C243E64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63341-4850-469F-B5E0-864EB0DDFC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6413C-49B9-432A-8C85-D520F06F93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A05892-4DDE-4897-AF76-4FDD7D0E0E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85C9C-3DB3-4378-BC30-111AEE8A20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CC53A-02B2-4C91-A324-88F819D78B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7E4B3-2FD4-4F7D-8E26-4045ED8C06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3D4FA-0741-47A3-85C6-0B81E34309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BB4BF-3FE2-48A8-B9CC-824F71F435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6CEAD6-4ED6-4399-99AB-1A50CE7EA62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9725"/>
            <a:ext cx="5400675" cy="449247"/>
          </a:xfrm>
          <a:ln w="28575"/>
        </p:spPr>
        <p:txBody>
          <a:bodyPr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администрации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Нукутского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округа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715272" y="221624"/>
            <a:ext cx="1428728" cy="1064235"/>
          </a:xfrm>
          <a:ln w="28575"/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УТВЕРЖДЕНО</a:t>
            </a:r>
          </a:p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№ 1</a:t>
            </a:r>
          </a:p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Думы </a:t>
            </a:r>
          </a:p>
          <a:p>
            <a:pPr algn="l">
              <a:lnSpc>
                <a:spcPct val="80000"/>
              </a:lnSpc>
            </a:pP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Нукутского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муниципального округа</a:t>
            </a:r>
          </a:p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  _____.2025 г. № ___</a:t>
            </a:r>
          </a:p>
          <a:p>
            <a:pPr algn="l">
              <a:lnSpc>
                <a:spcPct val="80000"/>
              </a:lnSpc>
            </a:pPr>
            <a:endParaRPr lang="ru-RU" sz="800" dirty="0"/>
          </a:p>
        </p:txBody>
      </p:sp>
      <p:graphicFrame>
        <p:nvGraphicFramePr>
          <p:cNvPr id="2062" name="Group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334721"/>
              </p:ext>
            </p:extLst>
          </p:nvPr>
        </p:nvGraphicFramePr>
        <p:xfrm>
          <a:off x="2195735" y="499383"/>
          <a:ext cx="4752529" cy="457200"/>
        </p:xfrm>
        <a:graphic>
          <a:graphicData uri="http://schemas.openxmlformats.org/drawingml/2006/table">
            <a:tbl>
              <a:tblPr/>
              <a:tblGrid>
                <a:gridCol w="47525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469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Глава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Нукутского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округа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Глава администрации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366" name="Group 3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984290"/>
              </p:ext>
            </p:extLst>
          </p:nvPr>
        </p:nvGraphicFramePr>
        <p:xfrm>
          <a:off x="357158" y="2143116"/>
          <a:ext cx="1512888" cy="504825"/>
        </p:xfrm>
        <a:graphic>
          <a:graphicData uri="http://schemas.openxmlformats.org/drawingml/2006/table">
            <a:tbl>
              <a:tblPr/>
              <a:tblGrid>
                <a:gridCol w="15128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Первый заместитель Главы</a:t>
                      </a:r>
                    </a:p>
                  </a:txBody>
                  <a:tcPr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367" name="Group 3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522086"/>
              </p:ext>
            </p:extLst>
          </p:nvPr>
        </p:nvGraphicFramePr>
        <p:xfrm>
          <a:off x="382517" y="2780928"/>
          <a:ext cx="1480977" cy="548640"/>
        </p:xfrm>
        <a:graphic>
          <a:graphicData uri="http://schemas.openxmlformats.org/drawingml/2006/table">
            <a:tbl>
              <a:tblPr/>
              <a:tblGrid>
                <a:gridCol w="14809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36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по инфраструктуре и градостроительству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76" name="Group 4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377980"/>
              </p:ext>
            </p:extLst>
          </p:nvPr>
        </p:nvGraphicFramePr>
        <p:xfrm>
          <a:off x="3930510" y="4099658"/>
          <a:ext cx="1512887" cy="409461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094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Административная комиссия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68" name="Group 4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580580"/>
              </p:ext>
            </p:extLst>
          </p:nvPr>
        </p:nvGraphicFramePr>
        <p:xfrm>
          <a:off x="2213753" y="4987862"/>
          <a:ext cx="1383494" cy="421104"/>
        </p:xfrm>
        <a:graphic>
          <a:graphicData uri="http://schemas.openxmlformats.org/drawingml/2006/table">
            <a:tbl>
              <a:tblPr/>
              <a:tblGrid>
                <a:gridCol w="13834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211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МКУ КУМИ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371" name="Group 3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248332"/>
              </p:ext>
            </p:extLst>
          </p:nvPr>
        </p:nvGraphicFramePr>
        <p:xfrm>
          <a:off x="379282" y="3589344"/>
          <a:ext cx="1459985" cy="2479766"/>
        </p:xfrm>
        <a:graphic>
          <a:graphicData uri="http://schemas.openxmlformats.org/drawingml/2006/table">
            <a:tbl>
              <a:tblPr/>
              <a:tblGrid>
                <a:gridCol w="14599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797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МКУ ТУ: ПЕРВОМАЙСКОЕ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НОВОЛЕНИНО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ХАРЁТЫ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ШАРАТСКОЕ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НОВОНУКУТСКОЕ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ЦЕЛИННЫЙ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НУКУТЫ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ЗАКУЛЕЙ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АЛТАРИК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ХАДАХАН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77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218877"/>
              </p:ext>
            </p:extLst>
          </p:nvPr>
        </p:nvGraphicFramePr>
        <p:xfrm>
          <a:off x="3929058" y="2146917"/>
          <a:ext cx="1512887" cy="496265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96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Заместитель Главы по безопасности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144" name="Group 9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430658"/>
              </p:ext>
            </p:extLst>
          </p:nvPr>
        </p:nvGraphicFramePr>
        <p:xfrm>
          <a:off x="5715008" y="2132014"/>
          <a:ext cx="1512887" cy="432890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8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Заместитель Главы по социальной политике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392" name="Group 3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557403"/>
              </p:ext>
            </p:extLst>
          </p:nvPr>
        </p:nvGraphicFramePr>
        <p:xfrm>
          <a:off x="7488269" y="2143116"/>
          <a:ext cx="1512887" cy="493796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937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Руководитель аппарата – управляющий делами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384" name="Group 3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494809"/>
              </p:ext>
            </p:extLst>
          </p:nvPr>
        </p:nvGraphicFramePr>
        <p:xfrm>
          <a:off x="5710471" y="4915156"/>
          <a:ext cx="1456159" cy="396240"/>
        </p:xfrm>
        <a:graphic>
          <a:graphicData uri="http://schemas.openxmlformats.org/drawingml/2006/table">
            <a:tbl>
              <a:tblPr/>
              <a:tblGrid>
                <a:gridCol w="14561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860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МКУ «</a:t>
                      </a:r>
                      <a:r>
                        <a:rPr lang="ru-RU" sz="1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Комитет по образованию</a:t>
                      </a:r>
                      <a:r>
                        <a:rPr lang="ru-RU" sz="1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75" name="Group 4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299730"/>
              </p:ext>
            </p:extLst>
          </p:nvPr>
        </p:nvGraphicFramePr>
        <p:xfrm>
          <a:off x="5715008" y="2636912"/>
          <a:ext cx="1512887" cy="701040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молодежной политики,  спорта и социальным вопросам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189" name="Group 1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594916"/>
              </p:ext>
            </p:extLst>
          </p:nvPr>
        </p:nvGraphicFramePr>
        <p:xfrm>
          <a:off x="5730522" y="3464808"/>
          <a:ext cx="1433766" cy="396240"/>
        </p:xfrm>
        <a:graphic>
          <a:graphicData uri="http://schemas.openxmlformats.org/drawingml/2006/table">
            <a:tbl>
              <a:tblPr/>
              <a:tblGrid>
                <a:gridCol w="14337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по социальным вопросам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17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033925"/>
              </p:ext>
            </p:extLst>
          </p:nvPr>
        </p:nvGraphicFramePr>
        <p:xfrm>
          <a:off x="7500069" y="3461223"/>
          <a:ext cx="1512887" cy="501885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018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кадров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12" name="Group 3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68042"/>
              </p:ext>
            </p:extLst>
          </p:nvPr>
        </p:nvGraphicFramePr>
        <p:xfrm>
          <a:off x="7500958" y="5252744"/>
          <a:ext cx="1512887" cy="422994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229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Технические исполнители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10" name="Group 3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589242"/>
              </p:ext>
            </p:extLst>
          </p:nvPr>
        </p:nvGraphicFramePr>
        <p:xfrm>
          <a:off x="7524328" y="4675102"/>
          <a:ext cx="1464370" cy="468410"/>
        </p:xfrm>
        <a:graphic>
          <a:graphicData uri="http://schemas.openxmlformats.org/drawingml/2006/table">
            <a:tbl>
              <a:tblPr/>
              <a:tblGrid>
                <a:gridCol w="14643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684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Сектор по архиву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14" name="Group 3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028549"/>
              </p:ext>
            </p:extLst>
          </p:nvPr>
        </p:nvGraphicFramePr>
        <p:xfrm>
          <a:off x="7500958" y="5856304"/>
          <a:ext cx="1512887" cy="428628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28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Вспомогательный персонал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210" name="Прямая соединительная линия 209"/>
          <p:cNvCxnSpPr/>
          <p:nvPr/>
        </p:nvCxnSpPr>
        <p:spPr>
          <a:xfrm flipH="1">
            <a:off x="7294006" y="2346102"/>
            <a:ext cx="183" cy="371318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Прямая соединительная линия 211"/>
          <p:cNvCxnSpPr/>
          <p:nvPr/>
        </p:nvCxnSpPr>
        <p:spPr>
          <a:xfrm>
            <a:off x="5502284" y="2500306"/>
            <a:ext cx="22973" cy="163808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5487020" y="3028894"/>
            <a:ext cx="214314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6" name="Прямая со стрелкой 105"/>
          <p:cNvCxnSpPr/>
          <p:nvPr/>
        </p:nvCxnSpPr>
        <p:spPr>
          <a:xfrm>
            <a:off x="3692504" y="3001960"/>
            <a:ext cx="236554" cy="0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>
            <a:off x="3682289" y="2348690"/>
            <a:ext cx="23227" cy="1971775"/>
          </a:xfrm>
          <a:prstGeom prst="line">
            <a:avLst/>
          </a:prstGeom>
          <a:ln w="63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/>
          <p:nvPr/>
        </p:nvCxnSpPr>
        <p:spPr>
          <a:xfrm>
            <a:off x="3691329" y="4320710"/>
            <a:ext cx="228687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40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722622"/>
              </p:ext>
            </p:extLst>
          </p:nvPr>
        </p:nvGraphicFramePr>
        <p:xfrm>
          <a:off x="2214546" y="2143116"/>
          <a:ext cx="1382700" cy="503239"/>
        </p:xfrm>
        <a:graphic>
          <a:graphicData uri="http://schemas.openxmlformats.org/drawingml/2006/table">
            <a:tbl>
              <a:tblPr/>
              <a:tblGrid>
                <a:gridCol w="1382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032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Заместитель Главы по экономике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41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295147"/>
              </p:ext>
            </p:extLst>
          </p:nvPr>
        </p:nvGraphicFramePr>
        <p:xfrm>
          <a:off x="3928262" y="2846400"/>
          <a:ext cx="1504869" cy="366576"/>
        </p:xfrm>
        <a:graphic>
          <a:graphicData uri="http://schemas.openxmlformats.org/drawingml/2006/table">
            <a:tbl>
              <a:tblPr/>
              <a:tblGrid>
                <a:gridCol w="15048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665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ГО и ЧС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42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786056"/>
              </p:ext>
            </p:extLst>
          </p:nvPr>
        </p:nvGraphicFramePr>
        <p:xfrm>
          <a:off x="2238758" y="3589754"/>
          <a:ext cx="1382700" cy="548640"/>
        </p:xfrm>
        <a:graphic>
          <a:graphicData uri="http://schemas.openxmlformats.org/drawingml/2006/table">
            <a:tbl>
              <a:tblPr/>
              <a:tblGrid>
                <a:gridCol w="1382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046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муниципальных закупок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47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758467"/>
              </p:ext>
            </p:extLst>
          </p:nvPr>
        </p:nvGraphicFramePr>
        <p:xfrm>
          <a:off x="2201856" y="2809306"/>
          <a:ext cx="1395390" cy="647418"/>
        </p:xfrm>
        <a:graphic>
          <a:graphicData uri="http://schemas.openxmlformats.org/drawingml/2006/table">
            <a:tbl>
              <a:tblPr/>
              <a:tblGrid>
                <a:gridCol w="13953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474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Экономическое управление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153" name="Прямая со стрелкой 152"/>
          <p:cNvCxnSpPr/>
          <p:nvPr/>
        </p:nvCxnSpPr>
        <p:spPr>
          <a:xfrm rot="5400000">
            <a:off x="4501356" y="1999446"/>
            <a:ext cx="285752" cy="1588"/>
          </a:xfrm>
          <a:prstGeom prst="straightConnector1">
            <a:avLst/>
          </a:prstGeom>
          <a:ln w="6350"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5" name="Прямая со стрелкой 154"/>
          <p:cNvCxnSpPr/>
          <p:nvPr/>
        </p:nvCxnSpPr>
        <p:spPr>
          <a:xfrm flipH="1">
            <a:off x="2930108" y="1874137"/>
            <a:ext cx="9920" cy="269210"/>
          </a:xfrm>
          <a:prstGeom prst="straightConnector1">
            <a:avLst/>
          </a:prstGeom>
          <a:ln w="6350"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>
            <a:off x="1987344" y="2398702"/>
            <a:ext cx="1317" cy="3479384"/>
          </a:xfrm>
          <a:prstGeom prst="line">
            <a:avLst/>
          </a:prstGeom>
          <a:ln w="63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9" name="Прямая соединительная линия 178"/>
          <p:cNvCxnSpPr/>
          <p:nvPr/>
        </p:nvCxnSpPr>
        <p:spPr>
          <a:xfrm flipH="1">
            <a:off x="146552" y="2401876"/>
            <a:ext cx="2592" cy="2198666"/>
          </a:xfrm>
          <a:prstGeom prst="line">
            <a:avLst/>
          </a:prstGeom>
          <a:ln w="63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3" name="Прямая со стрелкой 182"/>
          <p:cNvCxnSpPr/>
          <p:nvPr/>
        </p:nvCxnSpPr>
        <p:spPr>
          <a:xfrm>
            <a:off x="142844" y="3143248"/>
            <a:ext cx="214314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7" name="Прямая со стрелкой 186"/>
          <p:cNvCxnSpPr/>
          <p:nvPr/>
        </p:nvCxnSpPr>
        <p:spPr>
          <a:xfrm>
            <a:off x="140137" y="4600542"/>
            <a:ext cx="217021" cy="0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90" name="Group 3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518659"/>
              </p:ext>
            </p:extLst>
          </p:nvPr>
        </p:nvGraphicFramePr>
        <p:xfrm>
          <a:off x="7506732" y="2911264"/>
          <a:ext cx="1506048" cy="396240"/>
        </p:xfrm>
        <a:graphic>
          <a:graphicData uri="http://schemas.openxmlformats.org/drawingml/2006/table">
            <a:tbl>
              <a:tblPr/>
              <a:tblGrid>
                <a:gridCol w="15060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522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Организационный отдел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199" name="Прямая соединительная линия 198"/>
          <p:cNvCxnSpPr/>
          <p:nvPr/>
        </p:nvCxnSpPr>
        <p:spPr>
          <a:xfrm>
            <a:off x="7292586" y="2346102"/>
            <a:ext cx="195683" cy="3238"/>
          </a:xfrm>
          <a:prstGeom prst="line">
            <a:avLst/>
          </a:prstGeom>
          <a:ln w="63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3692504" y="3711686"/>
            <a:ext cx="236554" cy="4654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7292586" y="6059290"/>
            <a:ext cx="214314" cy="26265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>
            <a:off x="7297753" y="5470392"/>
            <a:ext cx="214314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V="1">
            <a:off x="1069976" y="1866267"/>
            <a:ext cx="7162279" cy="7639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 flipH="1">
            <a:off x="8215338" y="1873250"/>
            <a:ext cx="14262" cy="269072"/>
          </a:xfrm>
          <a:prstGeom prst="straightConnector1">
            <a:avLst/>
          </a:prstGeom>
          <a:ln w="6350"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 flipV="1">
            <a:off x="3692504" y="2359018"/>
            <a:ext cx="236554" cy="341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 flipV="1">
            <a:off x="2007777" y="2391914"/>
            <a:ext cx="207171" cy="2821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5500694" y="2500306"/>
            <a:ext cx="214314" cy="1588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 rot="5400000">
            <a:off x="6287306" y="1999446"/>
            <a:ext cx="285752" cy="1588"/>
          </a:xfrm>
          <a:prstGeom prst="straightConnector1">
            <a:avLst/>
          </a:prstGeom>
          <a:ln w="6350"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68" name="Group 4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685384"/>
              </p:ext>
            </p:extLst>
          </p:nvPr>
        </p:nvGraphicFramePr>
        <p:xfrm>
          <a:off x="2213753" y="4293096"/>
          <a:ext cx="1383494" cy="479613"/>
        </p:xfrm>
        <a:graphic>
          <a:graphicData uri="http://schemas.openxmlformats.org/drawingml/2006/table">
            <a:tbl>
              <a:tblPr/>
              <a:tblGrid>
                <a:gridCol w="13834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79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МКУ Комитет по финансам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24" name="TextBox 123"/>
          <p:cNvSpPr txBox="1"/>
          <p:nvPr/>
        </p:nvSpPr>
        <p:spPr>
          <a:xfrm>
            <a:off x="5720783" y="4381732"/>
            <a:ext cx="1443506" cy="246221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курирует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" name="Стрелка вниз 124"/>
          <p:cNvSpPr/>
          <p:nvPr/>
        </p:nvSpPr>
        <p:spPr>
          <a:xfrm>
            <a:off x="6327213" y="4706616"/>
            <a:ext cx="304845" cy="172168"/>
          </a:xfrm>
          <a:prstGeom prst="downArrow">
            <a:avLst/>
          </a:prstGeom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27" name="Таблица 1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267507"/>
              </p:ext>
            </p:extLst>
          </p:nvPr>
        </p:nvGraphicFramePr>
        <p:xfrm>
          <a:off x="5701335" y="5438728"/>
          <a:ext cx="1520080" cy="510552"/>
        </p:xfrm>
        <a:graphic>
          <a:graphicData uri="http://schemas.openxmlformats.org/drawingml/2006/table">
            <a:tbl>
              <a:tblPr/>
              <a:tblGrid>
                <a:gridCol w="1520080">
                  <a:extLst>
                    <a:ext uri="{9D8B030D-6E8A-4147-A177-3AD203B41FA5}">
                      <a16:colId xmlns:a16="http://schemas.microsoft.com/office/drawing/2014/main" xmlns="" val="3532208316"/>
                    </a:ext>
                  </a:extLst>
                </a:gridCol>
              </a:tblGrid>
              <a:tr h="510552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МКУ «Комитет развития культуры</a:t>
                      </a:r>
                      <a:r>
                        <a:rPr lang="ru-RU" sz="1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54643735"/>
                  </a:ext>
                </a:extLst>
              </a:tr>
            </a:tbl>
          </a:graphicData>
        </a:graphic>
      </p:graphicFrame>
      <p:graphicFrame>
        <p:nvGraphicFramePr>
          <p:cNvPr id="128" name="Таблица 1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410260"/>
              </p:ext>
            </p:extLst>
          </p:nvPr>
        </p:nvGraphicFramePr>
        <p:xfrm>
          <a:off x="5715008" y="6093296"/>
          <a:ext cx="1498593" cy="432048"/>
        </p:xfrm>
        <a:graphic>
          <a:graphicData uri="http://schemas.openxmlformats.org/drawingml/2006/table">
            <a:tbl>
              <a:tblPr/>
              <a:tblGrid>
                <a:gridCol w="1498593">
                  <a:extLst>
                    <a:ext uri="{9D8B030D-6E8A-4147-A177-3AD203B41FA5}">
                      <a16:colId xmlns:a16="http://schemas.microsoft.com/office/drawing/2014/main" xmlns="" val="4020061014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МБУ «Газета «Свет Октября»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6004466"/>
                  </a:ext>
                </a:extLst>
              </a:tr>
            </a:tbl>
          </a:graphicData>
        </a:graphic>
      </p:graphicFrame>
      <p:cxnSp>
        <p:nvCxnSpPr>
          <p:cNvPr id="83" name="Прямая со стрелкой 82"/>
          <p:cNvCxnSpPr/>
          <p:nvPr/>
        </p:nvCxnSpPr>
        <p:spPr>
          <a:xfrm>
            <a:off x="1986741" y="3156574"/>
            <a:ext cx="214314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>
            <a:off x="1993413" y="4618464"/>
            <a:ext cx="214314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49207" y="663890"/>
            <a:ext cx="1311484" cy="37455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Помощник Главы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252233" y="3865870"/>
            <a:ext cx="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endCxn id="2366" idx="1"/>
          </p:cNvCxnSpPr>
          <p:nvPr/>
        </p:nvCxnSpPr>
        <p:spPr>
          <a:xfrm flipV="1">
            <a:off x="150116" y="2395528"/>
            <a:ext cx="207042" cy="634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592583" y="6140314"/>
            <a:ext cx="1229149" cy="246221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    курирует</a:t>
            </a:r>
            <a:endParaRPr lang="ru-RU" sz="1000" dirty="0"/>
          </a:p>
        </p:txBody>
      </p:sp>
      <p:sp>
        <p:nvSpPr>
          <p:cNvPr id="80" name="Стрелка вниз 79"/>
          <p:cNvSpPr/>
          <p:nvPr/>
        </p:nvSpPr>
        <p:spPr>
          <a:xfrm>
            <a:off x="971600" y="6386536"/>
            <a:ext cx="288032" cy="143588"/>
          </a:xfrm>
          <a:prstGeom prst="downArrow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420685" y="6557031"/>
            <a:ext cx="1298583" cy="2257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МАУ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250987" y="4745823"/>
            <a:ext cx="988342" cy="246221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   курирует</a:t>
            </a:r>
            <a:endParaRPr lang="ru-RU" sz="1000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4106648" y="5272400"/>
            <a:ext cx="1229985" cy="33265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ЕДДС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94" name="Стрелка вниз 93"/>
          <p:cNvSpPr/>
          <p:nvPr/>
        </p:nvSpPr>
        <p:spPr>
          <a:xfrm>
            <a:off x="4544006" y="5007040"/>
            <a:ext cx="291460" cy="165187"/>
          </a:xfrm>
          <a:prstGeom prst="downArrow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2213752" y="1131538"/>
            <a:ext cx="1566159" cy="52371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 финансового 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обеспечения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5308958" y="1167599"/>
            <a:ext cx="1964997" cy="47374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Сектор по мобилизационной</a:t>
            </a:r>
          </a:p>
          <a:p>
            <a:pPr lvl="0" algn="ctr"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подготовке и защиты государственной тайны</a:t>
            </a:r>
          </a:p>
        </p:txBody>
      </p:sp>
      <p:cxnSp>
        <p:nvCxnSpPr>
          <p:cNvPr id="126" name="Прямая со стрелкой 125"/>
          <p:cNvCxnSpPr/>
          <p:nvPr/>
        </p:nvCxnSpPr>
        <p:spPr>
          <a:xfrm>
            <a:off x="6429388" y="964692"/>
            <a:ext cx="0" cy="166846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213754" y="5652430"/>
            <a:ext cx="1383492" cy="44777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</a:pP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сельского хозяйства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000232" y="5878086"/>
            <a:ext cx="213520" cy="120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3910833" y="3403787"/>
            <a:ext cx="1522298" cy="47984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Юридический отдел</a:t>
            </a:r>
            <a:endParaRPr lang="ru-RU" sz="1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0" name="Прямая со стрелкой 99"/>
          <p:cNvCxnSpPr>
            <a:endCxn id="2468" idx="1"/>
          </p:cNvCxnSpPr>
          <p:nvPr/>
        </p:nvCxnSpPr>
        <p:spPr>
          <a:xfrm>
            <a:off x="2000232" y="5183320"/>
            <a:ext cx="213521" cy="15094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8" name="Прямая со стрелкой 107"/>
          <p:cNvCxnSpPr/>
          <p:nvPr/>
        </p:nvCxnSpPr>
        <p:spPr>
          <a:xfrm>
            <a:off x="7297753" y="4913569"/>
            <a:ext cx="214314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2887869" y="955493"/>
            <a:ext cx="11682" cy="159020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4571999" y="964692"/>
            <a:ext cx="0" cy="909214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H="1" flipV="1">
            <a:off x="1584912" y="849532"/>
            <a:ext cx="610823" cy="9473"/>
          </a:xfrm>
          <a:prstGeom prst="straightConnector1">
            <a:avLst/>
          </a:prstGeom>
          <a:ln w="635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 стрелкой 133"/>
          <p:cNvCxnSpPr/>
          <p:nvPr/>
        </p:nvCxnSpPr>
        <p:spPr>
          <a:xfrm rot="5400000">
            <a:off x="940036" y="2010036"/>
            <a:ext cx="285752" cy="1588"/>
          </a:xfrm>
          <a:prstGeom prst="straightConnector1">
            <a:avLst/>
          </a:prstGeom>
          <a:ln w="6350"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312" name="Прямая соединительная линия 2311"/>
          <p:cNvCxnSpPr/>
          <p:nvPr/>
        </p:nvCxnSpPr>
        <p:spPr>
          <a:xfrm>
            <a:off x="417667" y="3827309"/>
            <a:ext cx="14028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6" name="Прямая соединительная линия 2315"/>
          <p:cNvCxnSpPr/>
          <p:nvPr/>
        </p:nvCxnSpPr>
        <p:spPr>
          <a:xfrm>
            <a:off x="417667" y="4035397"/>
            <a:ext cx="14028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0" name="Прямая соединительная линия 2319"/>
          <p:cNvCxnSpPr/>
          <p:nvPr/>
        </p:nvCxnSpPr>
        <p:spPr>
          <a:xfrm>
            <a:off x="417667" y="4258622"/>
            <a:ext cx="14028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4" name="Прямая соединительная линия 2323"/>
          <p:cNvCxnSpPr/>
          <p:nvPr/>
        </p:nvCxnSpPr>
        <p:spPr>
          <a:xfrm flipV="1">
            <a:off x="417667" y="4473704"/>
            <a:ext cx="1402840" cy="5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7" name="Прямая соединительная линия 2326"/>
          <p:cNvCxnSpPr/>
          <p:nvPr/>
        </p:nvCxnSpPr>
        <p:spPr>
          <a:xfrm flipH="1">
            <a:off x="417667" y="4699930"/>
            <a:ext cx="14028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2" name="Прямая соединительная линия 2331"/>
          <p:cNvCxnSpPr/>
          <p:nvPr/>
        </p:nvCxnSpPr>
        <p:spPr>
          <a:xfrm>
            <a:off x="417667" y="4929845"/>
            <a:ext cx="14148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5" name="Прямая соединительная линия 2334"/>
          <p:cNvCxnSpPr/>
          <p:nvPr/>
        </p:nvCxnSpPr>
        <p:spPr>
          <a:xfrm>
            <a:off x="417667" y="5143512"/>
            <a:ext cx="1402573" cy="19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8" name="Прямая соединительная линия 2337"/>
          <p:cNvCxnSpPr/>
          <p:nvPr/>
        </p:nvCxnSpPr>
        <p:spPr>
          <a:xfrm flipV="1">
            <a:off x="417667" y="5364001"/>
            <a:ext cx="1407629" cy="35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1" name="Прямая соединительная линия 2340"/>
          <p:cNvCxnSpPr/>
          <p:nvPr/>
        </p:nvCxnSpPr>
        <p:spPr>
          <a:xfrm>
            <a:off x="417667" y="5575528"/>
            <a:ext cx="140762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4" name="Прямая соединительная линия 2343"/>
          <p:cNvCxnSpPr/>
          <p:nvPr/>
        </p:nvCxnSpPr>
        <p:spPr>
          <a:xfrm flipV="1">
            <a:off x="448216" y="5819168"/>
            <a:ext cx="1382766" cy="51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5" name="Прямоугольник 2364"/>
          <p:cNvSpPr/>
          <p:nvPr/>
        </p:nvSpPr>
        <p:spPr>
          <a:xfrm>
            <a:off x="7499506" y="4119867"/>
            <a:ext cx="1489192" cy="40937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Сектор технического обеспечения</a:t>
            </a:r>
            <a:endParaRPr lang="ru-RU" sz="1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6" name="Прямая со стрелкой 65"/>
          <p:cNvCxnSpPr>
            <a:endCxn id="2365" idx="1"/>
          </p:cNvCxnSpPr>
          <p:nvPr/>
        </p:nvCxnSpPr>
        <p:spPr>
          <a:xfrm>
            <a:off x="7292586" y="4312246"/>
            <a:ext cx="206920" cy="12310"/>
          </a:xfrm>
          <a:prstGeom prst="straightConnector1">
            <a:avLst/>
          </a:prstGeom>
          <a:ln w="635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Прямоугольник 103"/>
          <p:cNvSpPr/>
          <p:nvPr/>
        </p:nvSpPr>
        <p:spPr>
          <a:xfrm>
            <a:off x="257929" y="1135609"/>
            <a:ext cx="1648377" cy="52257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Сектор внутреннего муниципального контроля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719268" y="955493"/>
            <a:ext cx="476467" cy="164041"/>
          </a:xfrm>
          <a:prstGeom prst="straightConnector1">
            <a:avLst/>
          </a:prstGeom>
          <a:ln w="635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105" name="Group 1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734373"/>
              </p:ext>
            </p:extLst>
          </p:nvPr>
        </p:nvGraphicFramePr>
        <p:xfrm>
          <a:off x="5732303" y="3933056"/>
          <a:ext cx="1478296" cy="432048"/>
        </p:xfrm>
        <a:graphic>
          <a:graphicData uri="http://schemas.openxmlformats.org/drawingml/2006/table">
            <a:tbl>
              <a:tblPr/>
              <a:tblGrid>
                <a:gridCol w="14782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Комиссия по делам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несовершеннолетних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25" name="Прямая со стрелкой 24"/>
          <p:cNvCxnSpPr>
            <a:endCxn id="2417" idx="1"/>
          </p:cNvCxnSpPr>
          <p:nvPr/>
        </p:nvCxnSpPr>
        <p:spPr>
          <a:xfrm flipV="1">
            <a:off x="7292981" y="3712165"/>
            <a:ext cx="207088" cy="23378"/>
          </a:xfrm>
          <a:prstGeom prst="straightConnector1">
            <a:avLst/>
          </a:prstGeom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190" idx="1"/>
          </p:cNvCxnSpPr>
          <p:nvPr/>
        </p:nvCxnSpPr>
        <p:spPr>
          <a:xfrm>
            <a:off x="7292586" y="3109384"/>
            <a:ext cx="214146" cy="0"/>
          </a:xfrm>
          <a:prstGeom prst="straightConnector1">
            <a:avLst/>
          </a:prstGeom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>
            <a:stCxn id="147" idx="2"/>
            <a:endCxn id="142" idx="0"/>
          </p:cNvCxnSpPr>
          <p:nvPr/>
        </p:nvCxnSpPr>
        <p:spPr>
          <a:xfrm>
            <a:off x="2899551" y="3456724"/>
            <a:ext cx="30557" cy="1330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475" idx="2"/>
          </p:cNvCxnSpPr>
          <p:nvPr/>
        </p:nvCxnSpPr>
        <p:spPr>
          <a:xfrm flipH="1">
            <a:off x="6468453" y="3337952"/>
            <a:ext cx="2998" cy="13993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endCxn id="105" idx="1"/>
          </p:cNvCxnSpPr>
          <p:nvPr/>
        </p:nvCxnSpPr>
        <p:spPr>
          <a:xfrm>
            <a:off x="5536710" y="4149080"/>
            <a:ext cx="19559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131203</TotalTime>
  <Words>163</Words>
  <Application>Microsoft Office PowerPoint</Application>
  <PresentationFormat>Экран (4:3)</PresentationFormat>
  <Paragraphs>57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Оформление по умолчанию</vt:lpstr>
      <vt:lpstr>Структура администрации Нукутского муниципального округа</vt:lpstr>
    </vt:vector>
  </TitlesOfParts>
  <Company>Нукутский ЗАГС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администрации МО «Нукутский район»</dc:title>
  <dc:creator>Орготдел</dc:creator>
  <cp:lastModifiedBy>Председатель</cp:lastModifiedBy>
  <cp:revision>145</cp:revision>
  <cp:lastPrinted>2025-09-19T04:58:47Z</cp:lastPrinted>
  <dcterms:created xsi:type="dcterms:W3CDTF">2012-01-11T03:40:46Z</dcterms:created>
  <dcterms:modified xsi:type="dcterms:W3CDTF">2025-09-19T05:00:15Z</dcterms:modified>
</cp:coreProperties>
</file>