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  <p:sldMasterId id="2147483652" r:id="rId2"/>
    <p:sldMasterId id="2147483653" r:id="rId3"/>
    <p:sldMasterId id="2147483654" r:id="rId4"/>
    <p:sldMasterId id="2147483655" r:id="rId5"/>
    <p:sldMasterId id="2147483656" r:id="rId6"/>
    <p:sldMasterId id="2147483657" r:id="rId7"/>
    <p:sldMasterId id="2147483658" r:id="rId8"/>
    <p:sldMasterId id="2147483659" r:id="rId9"/>
    <p:sldMasterId id="2147483660" r:id="rId10"/>
  </p:sldMasterIdLst>
  <p:notesMasterIdLst>
    <p:notesMasterId r:id="rId67"/>
  </p:notesMasterIdLst>
  <p:handoutMasterIdLst>
    <p:handoutMasterId r:id="rId68"/>
  </p:handoutMasterIdLst>
  <p:sldIdLst>
    <p:sldId id="489" r:id="rId11"/>
    <p:sldId id="508" r:id="rId12"/>
    <p:sldId id="458" r:id="rId13"/>
    <p:sldId id="576" r:id="rId14"/>
    <p:sldId id="577" r:id="rId15"/>
    <p:sldId id="570" r:id="rId16"/>
    <p:sldId id="369" r:id="rId17"/>
    <p:sldId id="362" r:id="rId18"/>
    <p:sldId id="582" r:id="rId19"/>
    <p:sldId id="583" r:id="rId20"/>
    <p:sldId id="430" r:id="rId21"/>
    <p:sldId id="543" r:id="rId22"/>
    <p:sldId id="584" r:id="rId23"/>
    <p:sldId id="579" r:id="rId24"/>
    <p:sldId id="580" r:id="rId25"/>
    <p:sldId id="581" r:id="rId26"/>
    <p:sldId id="456" r:id="rId27"/>
    <p:sldId id="585" r:id="rId28"/>
    <p:sldId id="386" r:id="rId29"/>
    <p:sldId id="380" r:id="rId30"/>
    <p:sldId id="586" r:id="rId31"/>
    <p:sldId id="587" r:id="rId32"/>
    <p:sldId id="382" r:id="rId33"/>
    <p:sldId id="588" r:id="rId34"/>
    <p:sldId id="482" r:id="rId35"/>
    <p:sldId id="483" r:id="rId36"/>
    <p:sldId id="478" r:id="rId37"/>
    <p:sldId id="509" r:id="rId38"/>
    <p:sldId id="589" r:id="rId39"/>
    <p:sldId id="590" r:id="rId40"/>
    <p:sldId id="516" r:id="rId41"/>
    <p:sldId id="558" r:id="rId42"/>
    <p:sldId id="564" r:id="rId43"/>
    <p:sldId id="536" r:id="rId44"/>
    <p:sldId id="538" r:id="rId45"/>
    <p:sldId id="540" r:id="rId46"/>
    <p:sldId id="392" r:id="rId47"/>
    <p:sldId id="559" r:id="rId48"/>
    <p:sldId id="560" r:id="rId49"/>
    <p:sldId id="480" r:id="rId50"/>
    <p:sldId id="565" r:id="rId51"/>
    <p:sldId id="544" r:id="rId52"/>
    <p:sldId id="575" r:id="rId53"/>
    <p:sldId id="539" r:id="rId54"/>
    <p:sldId id="566" r:id="rId55"/>
    <p:sldId id="546" r:id="rId56"/>
    <p:sldId id="555" r:id="rId57"/>
    <p:sldId id="556" r:id="rId58"/>
    <p:sldId id="551" r:id="rId59"/>
    <p:sldId id="553" r:id="rId60"/>
    <p:sldId id="571" r:id="rId61"/>
    <p:sldId id="572" r:id="rId62"/>
    <p:sldId id="573" r:id="rId63"/>
    <p:sldId id="567" r:id="rId64"/>
    <p:sldId id="574" r:id="rId65"/>
    <p:sldId id="557" r:id="rId66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0000"/>
    <a:srgbClr val="0033CC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07" autoAdjust="0"/>
    <p:restoredTop sz="94660" autoAdjust="0"/>
  </p:normalViewPr>
  <p:slideViewPr>
    <p:cSldViewPr>
      <p:cViewPr>
        <p:scale>
          <a:sx n="80" d="100"/>
          <a:sy n="80" d="100"/>
        </p:scale>
        <p:origin x="-834" y="-6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63" Type="http://schemas.openxmlformats.org/officeDocument/2006/relationships/slide" Target="slides/slide53.xml"/><Relationship Id="rId68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66" Type="http://schemas.openxmlformats.org/officeDocument/2006/relationships/slide" Target="slides/slide5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61" Type="http://schemas.openxmlformats.org/officeDocument/2006/relationships/slide" Target="slides/slide5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slide" Target="slides/slide5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slide" Target="slides/slide54.xml"/><Relationship Id="rId69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slide" Target="slides/slide52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31032" cy="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9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8574" y="1"/>
            <a:ext cx="2931031" cy="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305C68CB-5F94-4A5D-8B94-B9DEBFB1E2D5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479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758"/>
            <a:ext cx="2931032" cy="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9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8574" y="9444758"/>
            <a:ext cx="2931031" cy="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F7762807-926C-4A72-8719-D3C6240D1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3920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31032" cy="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7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8574" y="1"/>
            <a:ext cx="2931031" cy="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0000CB51-26D9-4E7F-8130-4A7038F9BE87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1249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7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272" y="4722379"/>
            <a:ext cx="5408619" cy="447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77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758"/>
            <a:ext cx="2931032" cy="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7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8574" y="9444758"/>
            <a:ext cx="2931031" cy="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419AF582-8BF6-4D86-AFC5-7B0F1FB943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8537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54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F06C1-097D-4520-BC6B-F453F7B54962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14331-BFF6-41CB-A8E2-30D3C1EDC9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2A16F-8F70-434F-9BC1-797456067D2B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BD151-B178-4433-87F2-1604F6A63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9B88D-B1E6-4447-8E39-7DCB74721824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26DFD-C9DB-45BA-B8AC-28BA04269E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59B90-4A4B-4FC0-9FDC-85D18B305F6A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E4BE8-9C85-4E19-B494-54F8BBAD0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D5BDE-C19B-4867-ADCD-6700FEC548DE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AFD97-1312-4582-9E79-19F28F20E7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3227-2A68-4850-840F-A6B639CD359E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6BC27-70FF-46DA-939E-9EC0F659A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AEB23-AA03-4F4E-8ACD-94D6759C04EB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19B14-3D03-4EE0-8C49-66B645547B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B7A74-5891-4B14-8CB3-F63AB1B02977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5E684-0E2D-40D4-95D6-17DC29DE2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55929-A916-4827-B495-98C38ADA8798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09E28-5FB4-4ABF-816A-7A40853067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A4500-1D88-4394-9953-3AD39B388DB8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2776B-8260-468B-A091-D27D6F9D1B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052BF-5499-42CB-AE4E-60016C55F715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649BF-6835-438A-B07F-F372B8B6F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11E3E-E6F9-46BC-8A64-6EAF6DD4D145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32486-894C-4858-B021-D07D01704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420F3-A94F-41D1-A042-7522CDB7D6CD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44856-0738-42EA-92FB-F97893AC7A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4AB2E-BAE7-48E0-AD4F-3223077DCE18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9CD4B-76FB-4C16-A20E-70972C1191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4DEB3-CA47-4F73-8DBB-25FE6CE85850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FAF95-D3CA-40EC-A6FA-07A9EF140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304800" y="1554163"/>
            <a:ext cx="8686800" cy="452596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7E3F7-25D2-4A94-BA46-EFD0E12A7E2D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04044-CD85-49F4-A364-B8F63B4F2E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2E7D1-399F-4E4F-9251-3779C3E4FCFA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04561-39A7-4BD7-B445-5A9935A67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AA4F7-A377-48E2-87EA-22CD0CDBFF64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3E9DB-5E72-4FCF-90D0-B1E9FBFC9C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11F47-9D00-4779-9A9E-D3F486629594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E2613-C196-42DC-B554-9272ABA66F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9D448-07A8-4A8B-ACA2-E33871E1B462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DC744-5196-4A39-87E8-7AF1954FA0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22446-FA0A-455E-A4C0-74D9D9D3878B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8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D5948-CA15-43C4-808B-BAE2176CC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203A0-D809-4173-8C83-656E6FD0EA9B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9AF36-24D4-4528-8119-E2D9D97FC2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AF8F2-4764-457B-867F-921537CCCC68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BE9D7-152E-4EB8-9B51-B37ECE19A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D9BCC-F72C-4742-B8E6-6B8DEBDA844D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0FE60-7F91-4E33-B1B6-6F99FF69D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40317-DF65-45DA-ACD7-9D3F3C8D73B3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03FAD-998C-4D35-94B9-7364C8DDD1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6C632-3813-4B96-A45F-55F220FAE490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29C8D-4980-40D0-8240-3515582140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8146A-1212-4051-A02D-BA07A63A2DB2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95EAA-E031-4322-BAD3-62BF947114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FF1BD-E06D-4C6D-9374-21ABFE6A7D67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3E9D8-E399-471D-A525-A4A2F73F95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E784E-69E9-41CD-A9C4-084C9A23AC0B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33A10-F285-4175-B8A0-80C7FBBF4D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B558B-F402-433A-8D10-AADFAD3B24D9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C1491-23DF-47DB-9E01-A9118E734C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CB9A9-3357-4CDD-A352-50700BF84B7C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B0737-3BC6-41FF-8418-AAD77CCF1B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3F993-7A7F-4F6D-9820-D55D939D17AC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F2961-7691-4224-8008-D8F888BF82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A346F-6000-4704-AD6C-0F456EA17D0E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8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D11DB-F4B0-4EC5-AE29-7EC3B50CC8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09FB0-4541-463A-8426-246B75E425A2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4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8AB4C-871A-4D30-AAB0-A8AFFE139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D0520-B390-4699-BD98-B95596BFBCBF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35594-B889-456D-91EB-E49A7FAF9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4474F-BD02-4CA6-9928-F5C7F97201D2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3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BB0C6-607D-4D91-B912-1D4785E03B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B8689-8BB5-4EEB-B830-2A32FB848F87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42CD7-5D9D-4892-9466-BD93AAC1E2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95364-A575-4EEB-AA47-D9B0E0FC7AEC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A6D47-824D-40A5-AA6D-6B9F21EC9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B409A-F955-425A-81DA-D76C1E832BEB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BC6DA-95B1-4EBC-A0C3-F1AE913326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0ACE7-2BFA-4E7C-B9A1-51E346AA5073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03548-1234-41F8-AFA0-6338782541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40083-28BD-4A33-8DED-DD6629A2B2C1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EDC80-2FAB-4FBC-ABE1-B63C22C19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AB39F-111C-48C1-808E-836B710DEF3E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0719C-75E3-4F95-9215-AD465AB109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56202-BBC3-4BA3-AA69-3791EE293789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D4EE0-C9E0-4BBA-93D8-31C9F25BF1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43409-4DFB-4D6A-B49F-3635361F31DC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3D1B2-1FF1-44AD-8C4F-A9D5C6CAE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97E50-A9CD-4547-8463-1F4E9E225493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51128-5FC4-4B5B-905E-0D922182CB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0A734-153E-4A2A-B808-0A51C72E1757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F0870-3606-4B10-B447-C895CCE0F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8ECDC-68AB-4D1D-ADC5-C782BEF85D2A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4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3365F-07D3-45E7-827B-A28F8FEB1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6E220-6F38-43E3-8E65-548ED6B934BF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3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33524-30A6-4DC6-929E-9E8FFCD226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4CDEF-8A35-4AAE-B581-3440EFED42F8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A3B78-4B90-4738-968A-378EE81932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6D8CA-574C-44A3-A05B-204AF3F6F8F4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7710E-971F-465C-ACA9-7795307BDE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79E74-8783-4969-BF7C-F6C85718CF19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D85C4-CBA1-48B5-843E-4DE12C11F2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0EF96-10C6-42E8-BC2F-30311F4D777A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8B52E-9FC3-4CAF-ADDE-3BD54BCB69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F191D-C118-4A55-BDF0-F6045F5CBCEB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11702-2EB0-416D-A71E-31CBECA774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FA9AB-E10A-4E11-B328-023A0B67B154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56815-6649-41D2-B1F2-FC157ADE7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2C13E-A677-4D0F-A690-176729EF100A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D3A7C-B8D4-4FAE-9CED-21888908A3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31A5F-D8BC-45B5-AB9C-B8215F329436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72BDA-104A-407F-9A4D-1932C5790F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F5111-7E16-4934-B405-2C2B5B9EE24D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8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05C35-F00C-49A3-8BD2-34E8C9F69C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0700F-77CA-4374-904D-A7A774D3CE3A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85BEF-7779-42AE-931F-F44B0D546C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F7AB6-3EF6-4839-BC54-BDC6E7C152C0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4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04362-4DC5-4434-A9A7-9EED60C7C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2160F-2ABE-47EA-BDAF-E21E58AF883C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3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06EA5-A2FB-486F-A57D-89C47B43C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B4A6A-BB11-480D-A143-619145D479E4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FB6DA-85AE-4742-8317-637D79AAAF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7916F-B6E8-4FD9-B6A9-F2FEB537982A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4DC5A-3184-4A57-AF7D-1BE738D658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AA682-D7CD-44AE-941A-5F22991A095C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A64FE-2F55-495C-B156-74785D8658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7A639-957F-45C0-9D53-22811F77E6A7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A4DE2-5ADB-45B2-A491-CFF6763EF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10397-987F-4776-8F14-FE6512A53980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CF90F-2CF1-4E01-95FE-8E10AC9D6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063EC-4D35-4434-8E52-A1EDEFF37354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2EBA6-2AA2-4683-B86F-11E824AA7A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C0F6E-20A1-40E5-96F3-E1950093A124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F20E3-40EC-47DB-B37B-645643D75C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7D672-4EB1-495D-AA4F-9A46CE0F9F28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4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03972-4290-4087-B4BF-E3B55F394B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47C58-0D32-4406-B328-846D0C6F9AA4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B8B18-7386-4E15-9D09-D5BC9947EC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F62FA-E099-4C08-8AFB-9AB76F9818EF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8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4FBC6-C9F5-46E9-9D62-2D3315C780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D5AA0-6579-4A9C-BDFB-E28228CF09D9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E8F6B-217D-405F-A38C-54FD22BD1C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50455-6AA1-4987-A05D-0D35C3564E2E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A11BB-E13F-4B60-AE8E-A70226A703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3035B-0259-4DF7-BC75-29168294F873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1EEA3-A74E-4D03-90EB-EC91DC338F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F5193-E6CF-48AD-BD66-D91A0E200259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A6DBC-A146-44E3-B1F8-7CAF2C6D23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57D7B-9FCF-45BA-9A8A-CDBA6F75D031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051D5-B51C-44F1-B91B-E152A6D839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F96A4-CF7B-4AA7-B197-1D68711D4999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CBBA2-3968-4F7A-804A-E9BA007CD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1F172-69D6-4F7E-8957-E2F821BE9AB5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9F549-4566-4490-B009-89C0D187B0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6CC7A-BC5F-49F4-A195-86A9DD6A351A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D9F35-D5C2-4269-9503-CAB2DE7E3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D7ECE-F9AA-48D5-8DA4-C4AB24874E7D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3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DB471-96D0-45FD-BCC4-523F13CDD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F31AB-9238-4C2F-9ED0-348872A2C490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AF5BC-5F66-4E7F-ADAB-D6ED296E4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3EE55-A6A7-48AE-A514-398194C241BD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A543B-2ADD-4E4E-9871-22E8E151B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4E82B-B9ED-4968-BB31-7ED6BFA21E67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8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D8E74-BEEE-4186-8E29-05DA53C76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F3499-1183-4300-938C-A771838D3384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4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1A7FD-DEA3-439A-A82C-92C03EA13A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84D30-B037-438D-A755-49FC8DFD4CDB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3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6A425-AAF1-4AD9-9DFD-DEB5D3CACC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BB9CC-AF92-4B15-84B6-67B67F74C764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328F2-F3CA-4472-996F-3C25DC980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2EE88-6E12-4F3A-ADF9-06407564C85A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B0015-9607-444C-90BB-72C5483435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93E01-FE42-4FA9-8CA2-A79BB1E0A70E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472B1-0D4D-4196-85F6-5654FC965B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A830F-472F-46BB-9D8F-A552E1ED420A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A896D-D271-4BA7-88D5-B729E704BB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55969-5CAF-4C38-905F-B17B79BEA5A3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CE461-AAAE-4A7C-834F-DFE8038D6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C3FDD-A311-4815-8977-DA2A1D4F9931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49555-54F2-42C4-A3A6-E2900B3877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5E00A-1368-4C17-A970-20DD40699EC6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597C7-2E77-4CB3-81FE-76C8B3AF4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4F6C0-045B-487B-A7CC-262668F20E3E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8FFD6-CC9B-4A71-BB4B-D7F03EBC5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D69FB-E0F5-42F1-BC95-5AFB3C3EA5F8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7C612-80E1-4FC8-80F7-4AD4BAADCA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D4AB5-843F-4741-AAB2-75FA429802DA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66FE1-267B-4D6B-B392-D4EFFF661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EA907-F5AC-4343-B385-C144C0EF6EFA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EDA53-9794-42FD-8429-713BB0E7C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47BCB-835C-4ADF-AA8C-58B74B6DBC0F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50A1E-3F9F-4B70-951C-AE1E53C3B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C8781-97E5-4CE3-8A0B-57775BE6AB28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B3C7B-A233-4DC4-BD46-A917D2B15B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7F82B-E2CF-47AC-A311-BBFB280C6E9E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6E790-D8F7-42E6-94B9-42B5D72AEA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E60D0-9884-4A10-BF60-71E4E1221CE5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480E9-1F24-481C-A3D7-1F0915F71D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E3684-70EA-4EDD-8AD0-F2BABAA5EDBA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FEAAA-98FF-412B-97D4-8CC447A5C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0552C-CCF1-4EF3-B2CB-9537252E5D0D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CDB69-50BD-409B-A65B-F67A957265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30075-1746-40BF-85E2-D84E81003EFE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87C53-9C50-47D8-944C-9F391F69E9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D66DE-7C9B-420D-BA6D-25927EBE1197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16851-6F74-4F19-BB64-7682B72C89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6E6F7-46B0-4F7F-8775-22B97845974B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7FAC2-4E86-482A-B183-6878253FD4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E9C9E-DF71-476C-8A0E-63AB413AB481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05099-6F97-49D7-A87A-19DD4DCAF5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C94B1-6405-4642-B29E-DBA61237A64D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1163D-7D80-4D14-9C90-B1961D4991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DF961-53FE-4994-A26A-43A375E3E029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08927-C128-48AA-8242-3820D790F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939C1-03C7-4DF5-9CDF-65273961C577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3A0D0-FEB9-4724-9DE3-47DC1A3921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0E79E-27A9-4B9F-A75D-0FEFFB2723FF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782FC-9973-4187-86D6-5F3179B342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549D0-62B8-4789-8012-6BACE682D3CD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BC93D-3BF9-4A6A-9A3C-7131FBA1BF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9C693-4AB4-46AD-BB32-E1C8226EB0D6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A0015-B421-463F-9A1C-4714F0934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9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29030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" name="Дата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B78702C0-5B82-40BC-9A45-5FE073D12EA0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15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1B55FA12-9700-4A91-8634-235D22F6F7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2651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2652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9F1EC99E-7A27-4DD3-8F9D-EBDA886BC045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290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37375" y="6245225"/>
            <a:ext cx="1901825" cy="476250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A3D40B1F-908F-4A06-A95D-8711FD59ED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7238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FA9118FD-3EA3-4051-99BB-043A7A4B5E44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65959221-3DA4-42CD-9287-ADA24B09A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72393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90827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90828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3E0059D2-236E-4AC9-B289-4DD83E392D84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14" name="Нижний колонтитул 18"/>
          <p:cNvSpPr>
            <a:spLocks noGrp="1"/>
          </p:cNvSpPr>
          <p:nvPr>
            <p:ph type="ftr" sz="quarter" idx="3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3A0E0DA6-99FE-4B17-8026-F1E392632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917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38918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" name="Дата 18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61F8F7DB-77D1-435F-AFC9-49478E489ED4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15" name="Нижний колонтитул 10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20C401D3-F824-4531-AEA2-B90346F42D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1205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51206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" name="Дата 9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968F57F9-5E22-47EC-8D9F-9EF1EC139D76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7650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2C224AC0-529B-44E1-A901-6A63FCE69D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63491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A679D60C-B043-4D61-84A5-65FC82727AB6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14" name="Нижний колонтитул 23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57FB3E53-48EE-4185-A908-2D9956F45F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5781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5782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F6BF439E-0154-4BD6-8421-9D937D1E6E11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15" name="Нижний колонтитул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F4C391F2-8E11-4D70-829B-4FDF2C4702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8067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" name="Дата 6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8D121D04-04EC-4E68-A493-22C58AE85D4F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30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E145F1D0-0209-438D-ACFA-3862EF8A0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0355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C69A2A8E-A697-4083-B6BE-6579124D7203}" type="datetime1">
              <a:rPr lang="ru-RU"/>
              <a:pPr>
                <a:defRPr/>
              </a:pPr>
              <a:t>15.04.2020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20A2563F-7A23-4DBF-9E07-398203C83B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9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0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4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6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5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6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7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8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6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9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20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2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2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2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2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25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26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8.jpeg"/><Relationship Id="rId7" Type="http://schemas.openxmlformats.org/officeDocument/2006/relationships/image" Target="../media/image4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5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8.jpeg"/><Relationship Id="rId7" Type="http://schemas.openxmlformats.org/officeDocument/2006/relationships/image" Target="../media/image5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26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5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6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7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8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3" descr="карта района (без фона)"/>
          <p:cNvPicPr>
            <a:picLocks noChangeAspect="1" noChangeArrowheads="1"/>
          </p:cNvPicPr>
          <p:nvPr/>
        </p:nvPicPr>
        <p:blipFill>
          <a:blip r:embed="rId3">
            <a:lum bright="40000" contrast="-48000"/>
          </a:blip>
          <a:srcRect/>
          <a:stretch>
            <a:fillRect/>
          </a:stretch>
        </p:blipFill>
        <p:spPr bwMode="auto">
          <a:xfrm>
            <a:off x="2438400" y="533400"/>
            <a:ext cx="5581650" cy="580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0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8" y="476250"/>
            <a:ext cx="15113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WordArt 6"/>
          <p:cNvSpPr>
            <a:spLocks noChangeArrowheads="1" noChangeShapeType="1" noTextEdit="1"/>
          </p:cNvSpPr>
          <p:nvPr/>
        </p:nvSpPr>
        <p:spPr bwMode="auto">
          <a:xfrm>
            <a:off x="2057400" y="2438400"/>
            <a:ext cx="6850063" cy="302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Отчет мэра</a:t>
            </a:r>
          </a:p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МО "Нукутский район"</a:t>
            </a:r>
          </a:p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С.Г. Гомбоева</a:t>
            </a:r>
          </a:p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за </a:t>
            </a:r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2019 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год</a:t>
            </a:r>
          </a:p>
        </p:txBody>
      </p:sp>
      <p:sp>
        <p:nvSpPr>
          <p:cNvPr id="38920" name="WordArt 8"/>
          <p:cNvSpPr>
            <a:spLocks noChangeArrowheads="1" noChangeShapeType="1" noTextEdit="1"/>
          </p:cNvSpPr>
          <p:nvPr/>
        </p:nvSpPr>
        <p:spPr bwMode="auto">
          <a:xfrm>
            <a:off x="2286000" y="350837"/>
            <a:ext cx="6180138" cy="1020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Муниципальное образование</a:t>
            </a:r>
          </a:p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"Нукутский район"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8D151E-B057-41D9-A68A-C86BBF321C3C}" type="slidenum">
              <a:rPr lang="ru-RU"/>
              <a:pPr>
                <a:defRPr/>
              </a:pPr>
              <a:t>10</a:t>
            </a:fld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5128" name="Picture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9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0" name="Picture 14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1" name="Picture 15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2" name="Text Box 16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ФИНАНСЫ</a:t>
              </a:r>
            </a:p>
          </p:txBody>
        </p:sp>
      </p:grpSp>
      <p:sp>
        <p:nvSpPr>
          <p:cNvPr id="5126" name="Rectangle 2"/>
          <p:cNvSpPr>
            <a:spLocks noGrp="1"/>
          </p:cNvSpPr>
          <p:nvPr>
            <p:ph type="title" idx="4294967295"/>
          </p:nvPr>
        </p:nvSpPr>
        <p:spPr>
          <a:xfrm>
            <a:off x="1295400" y="914400"/>
            <a:ext cx="6400800" cy="9144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Консолидированный бюджет в разрезе неналоговых доходов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, млн. руб.</a:t>
            </a:r>
          </a:p>
        </p:txBody>
      </p:sp>
      <p:sp>
        <p:nvSpPr>
          <p:cNvPr id="5127" name="Rectangle 5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482072"/>
              </p:ext>
            </p:extLst>
          </p:nvPr>
        </p:nvGraphicFramePr>
        <p:xfrm>
          <a:off x="498475" y="2136775"/>
          <a:ext cx="8242300" cy="428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05" name="Worksheet" r:id="rId7" imgW="7515074" imgH="3905104" progId="Excel.Sheet.8">
                  <p:embed/>
                </p:oleObj>
              </mc:Choice>
              <mc:Fallback>
                <p:oleObj name="Worksheet" r:id="rId7" imgW="7515074" imgH="3905104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5" y="2136775"/>
                        <a:ext cx="8242300" cy="428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3343E5-394A-49DC-826A-8F8DD7F27F83}" type="slidenum">
              <a:rPr lang="ru-RU"/>
              <a:pPr>
                <a:defRPr/>
              </a:pPr>
              <a:t>11</a:t>
            </a:fld>
            <a:endParaRPr lang="ru-RU"/>
          </a:p>
        </p:txBody>
      </p:sp>
      <p:grpSp>
        <p:nvGrpSpPr>
          <p:cNvPr id="6149" name="Group 8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6152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3" name="Picture 1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4" name="Picture 12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5" name="Picture 13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50" name="Rectangle 2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10400" cy="990600"/>
          </a:xfrm>
        </p:spPr>
        <p:txBody>
          <a:bodyPr/>
          <a:lstStyle/>
          <a:p>
            <a:pPr algn="ctr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Расходы консолидированного бюджета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МО «Нукутский район», млн. руб.</a:t>
            </a:r>
          </a:p>
        </p:txBody>
      </p:sp>
      <p:graphicFrame>
        <p:nvGraphicFramePr>
          <p:cNvPr id="6146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6312206"/>
              </p:ext>
            </p:extLst>
          </p:nvPr>
        </p:nvGraphicFramePr>
        <p:xfrm>
          <a:off x="606425" y="2114550"/>
          <a:ext cx="8013700" cy="4457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7" name="Worksheet" r:id="rId7" imgW="7934154" imgH="4267074" progId="Excel.Sheet.8">
                  <p:embed/>
                </p:oleObj>
              </mc:Choice>
              <mc:Fallback>
                <p:oleObj name="Worksheet" r:id="rId7" imgW="7934154" imgH="4267074" progId="Excel.Sheet.8">
                  <p:embed/>
                  <p:pic>
                    <p:nvPicPr>
                      <p:cNvPr id="0" name="Picture 23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425" y="2114550"/>
                        <a:ext cx="8013700" cy="44577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381000" y="300038"/>
            <a:ext cx="4343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ФИНАНСЫ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FE4E2-5AEB-46E2-B91A-044214E317CA}" type="slidenum">
              <a:rPr lang="ru-RU"/>
              <a:pPr>
                <a:defRPr/>
              </a:pPr>
              <a:t>12</a:t>
            </a:fld>
            <a:endParaRPr lang="ru-RU"/>
          </a:p>
        </p:txBody>
      </p:sp>
      <p:grpSp>
        <p:nvGrpSpPr>
          <p:cNvPr id="23557" name="Group 14"/>
          <p:cNvGrpSpPr>
            <a:grpSpLocks/>
          </p:cNvGrpSpPr>
          <p:nvPr/>
        </p:nvGrpSpPr>
        <p:grpSpPr bwMode="auto">
          <a:xfrm>
            <a:off x="250825" y="76200"/>
            <a:ext cx="8893175" cy="6650038"/>
            <a:chOff x="158" y="0"/>
            <a:chExt cx="5602" cy="4189"/>
          </a:xfrm>
        </p:grpSpPr>
        <p:pic>
          <p:nvPicPr>
            <p:cNvPr id="23559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0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1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2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3" name="Text Box 13"/>
            <p:cNvSpPr txBox="1">
              <a:spLocks noChangeArrowheads="1"/>
            </p:cNvSpPr>
            <p:nvPr/>
          </p:nvSpPr>
          <p:spPr bwMode="auto">
            <a:xfrm>
              <a:off x="240" y="119"/>
              <a:ext cx="268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ЭКОНОМИКА</a:t>
              </a:r>
              <a:endPara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3558" name="Rectangle 5"/>
          <p:cNvSpPr>
            <a:spLocks noGrp="1"/>
          </p:cNvSpPr>
          <p:nvPr>
            <p:ph type="title" idx="4294967295"/>
          </p:nvPr>
        </p:nvSpPr>
        <p:spPr>
          <a:xfrm>
            <a:off x="533400" y="928670"/>
            <a:ext cx="8153400" cy="74773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Отгрузка товаров, работ и услуг собственного производства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, млрд. руб.</a:t>
            </a:r>
          </a:p>
        </p:txBody>
      </p:sp>
      <p:graphicFrame>
        <p:nvGraphicFramePr>
          <p:cNvPr id="2355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1343709"/>
              </p:ext>
            </p:extLst>
          </p:nvPr>
        </p:nvGraphicFramePr>
        <p:xfrm>
          <a:off x="606425" y="2136775"/>
          <a:ext cx="8074025" cy="4435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304" name="Worksheet" r:id="rId7" imgW="8096415" imgH="4181414" progId="Excel.Sheet.8">
                  <p:embed/>
                </p:oleObj>
              </mc:Choice>
              <mc:Fallback>
                <p:oleObj name="Worksheet" r:id="rId7" imgW="8096415" imgH="4181414" progId="Excel.Sheet.8">
                  <p:embed/>
                  <p:pic>
                    <p:nvPicPr>
                      <p:cNvPr id="0" name="Picture 1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425" y="2136775"/>
                        <a:ext cx="8074025" cy="44354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135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F07920-BAA4-424D-B49A-AB3CC9C0E320}" type="slidenum">
              <a:rPr lang="ru-RU"/>
              <a:pPr>
                <a:defRPr/>
              </a:pPr>
              <a:t>13</a:t>
            </a:fld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152400"/>
            <a:ext cx="8893175" cy="6553200"/>
            <a:chOff x="158" y="0"/>
            <a:chExt cx="5602" cy="4093"/>
          </a:xfrm>
        </p:grpSpPr>
        <p:pic>
          <p:nvPicPr>
            <p:cNvPr id="175111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2" y="1165"/>
              <a:ext cx="5472" cy="2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112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113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114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5115" name="Text Box 12"/>
            <p:cNvSpPr txBox="1">
              <a:spLocks noChangeArrowheads="1"/>
            </p:cNvSpPr>
            <p:nvPr/>
          </p:nvSpPr>
          <p:spPr bwMode="auto">
            <a:xfrm>
              <a:off x="240" y="119"/>
              <a:ext cx="2688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ЭКОНОМИКА</a:t>
              </a:r>
            </a:p>
          </p:txBody>
        </p:sp>
      </p:grpSp>
      <p:sp>
        <p:nvSpPr>
          <p:cNvPr id="175110" name="Rectangle 2"/>
          <p:cNvSpPr>
            <a:spLocks noGrp="1"/>
          </p:cNvSpPr>
          <p:nvPr>
            <p:ph type="title" idx="4294967295"/>
          </p:nvPr>
        </p:nvSpPr>
        <p:spPr>
          <a:xfrm>
            <a:off x="1066800" y="1066800"/>
            <a:ext cx="7315200" cy="6858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Индекс промышленного производства, %</a:t>
            </a:r>
          </a:p>
        </p:txBody>
      </p:sp>
      <p:graphicFrame>
        <p:nvGraphicFramePr>
          <p:cNvPr id="175106" name="Object 4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226173235"/>
              </p:ext>
            </p:extLst>
          </p:nvPr>
        </p:nvGraphicFramePr>
        <p:xfrm>
          <a:off x="500063" y="2420889"/>
          <a:ext cx="8185150" cy="3888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29" name="Лист" r:id="rId7" imgW="6715041" imgH="2924189" progId="Excel.Sheet.8">
                  <p:embed/>
                </p:oleObj>
              </mc:Choice>
              <mc:Fallback>
                <p:oleObj name="Лист" r:id="rId7" imgW="6715041" imgH="2924189" progId="Excel.Sheet.8">
                  <p:embed/>
                  <p:pic>
                    <p:nvPicPr>
                      <p:cNvPr id="0" name="Picture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3" y="2420889"/>
                        <a:ext cx="8185150" cy="38884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079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43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BAF743-EEF9-4BDB-9899-ECCC418646B0}" type="slidenum">
              <a:rPr lang="ru-RU"/>
              <a:pPr>
                <a:defRPr/>
              </a:pPr>
              <a:t>14</a:t>
            </a:fld>
            <a:endParaRPr lang="ru-RU"/>
          </a:p>
        </p:txBody>
      </p:sp>
      <p:pic>
        <p:nvPicPr>
          <p:cNvPr id="274435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143000"/>
            <a:ext cx="8713788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4436" name="Picture 10" descr="флаг района55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16575" y="149225"/>
            <a:ext cx="35274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4437" name="Picture 11" descr="ГЕРБ РАЙОНА без фона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94250" y="153988"/>
            <a:ext cx="8001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4438" name="Text Box 12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ЭКОНОМИКА</a:t>
            </a:r>
          </a:p>
        </p:txBody>
      </p:sp>
      <p:sp>
        <p:nvSpPr>
          <p:cNvPr id="274439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295400"/>
            <a:ext cx="8305800" cy="51054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</a:rPr>
              <a:t>Микрокредитной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 компанией </a:t>
            </a:r>
          </a:p>
          <a:p>
            <a:pPr algn="ctr"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«Фонд поддержки малого </a:t>
            </a:r>
          </a:p>
          <a:p>
            <a:pPr algn="ctr"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и среднего предпринимательства </a:t>
            </a:r>
          </a:p>
          <a:p>
            <a:pPr algn="ctr"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МО «Нукутский район» </a:t>
            </a:r>
          </a:p>
          <a:p>
            <a:pPr algn="ctr">
              <a:buFont typeface="Wingdings 2" pitchFamily="18" charset="2"/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в течение 2019 года было выдано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10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 кредитов</a:t>
            </a:r>
          </a:p>
          <a:p>
            <a:pPr algn="ctr"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 на общую сумму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4 млн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 800 тыс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 рублей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9EF37F-6FC6-4EA4-9116-1FFB94EABE61}" type="slidenum">
              <a:rPr lang="ru-RU"/>
              <a:pPr>
                <a:defRPr/>
              </a:pPr>
              <a:t>15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52400" y="207963"/>
            <a:ext cx="8991600" cy="6421437"/>
            <a:chOff x="96" y="0"/>
            <a:chExt cx="5664" cy="4189"/>
          </a:xfrm>
        </p:grpSpPr>
        <p:pic>
          <p:nvPicPr>
            <p:cNvPr id="21511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2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3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4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5" name="Text Box 13"/>
            <p:cNvSpPr txBox="1">
              <a:spLocks noChangeArrowheads="1"/>
            </p:cNvSpPr>
            <p:nvPr/>
          </p:nvSpPr>
          <p:spPr bwMode="auto">
            <a:xfrm>
              <a:off x="96" y="119"/>
              <a:ext cx="2928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ПОТРЕБИТЕЛЬСКИЙ РЫНОК</a:t>
              </a:r>
            </a:p>
          </p:txBody>
        </p:sp>
      </p:grpSp>
      <p:sp>
        <p:nvSpPr>
          <p:cNvPr id="2151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143000"/>
            <a:ext cx="8305800" cy="571488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Оборот розничной торговли, млн. руб.</a:t>
            </a:r>
          </a:p>
        </p:txBody>
      </p:sp>
      <p:graphicFrame>
        <p:nvGraphicFramePr>
          <p:cNvPr id="2150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762887"/>
              </p:ext>
            </p:extLst>
          </p:nvPr>
        </p:nvGraphicFramePr>
        <p:xfrm>
          <a:off x="428596" y="2143116"/>
          <a:ext cx="8277225" cy="4357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81" name="Worksheet" r:id="rId7" imgW="7296078" imgH="3629173" progId="Excel.Sheet.8">
                  <p:embed/>
                </p:oleObj>
              </mc:Choice>
              <mc:Fallback>
                <p:oleObj name="Worksheet" r:id="rId7" imgW="7296078" imgH="3629173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2143116"/>
                        <a:ext cx="8277225" cy="43577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CB1E6-4618-4377-BFF7-4045286774EE}" type="slidenum">
              <a:rPr lang="ru-RU"/>
              <a:pPr>
                <a:defRPr/>
              </a:pPr>
              <a:t>16</a:t>
            </a:fld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0825" y="0"/>
            <a:ext cx="8893175" cy="6553200"/>
            <a:chOff x="158" y="0"/>
            <a:chExt cx="5602" cy="4189"/>
          </a:xfrm>
        </p:grpSpPr>
        <p:pic>
          <p:nvPicPr>
            <p:cNvPr id="22536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8" name="Picture 6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9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4" name="Rectangle 9"/>
          <p:cNvSpPr>
            <a:spLocks noGrp="1"/>
          </p:cNvSpPr>
          <p:nvPr>
            <p:ph type="title" idx="4294967295"/>
          </p:nvPr>
        </p:nvSpPr>
        <p:spPr>
          <a:xfrm>
            <a:off x="457200" y="838200"/>
            <a:ext cx="8229600" cy="838200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Оборот общественного питания, млн. руб.</a:t>
            </a:r>
          </a:p>
        </p:txBody>
      </p:sp>
      <p:graphicFrame>
        <p:nvGraphicFramePr>
          <p:cNvPr id="2253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915992"/>
              </p:ext>
            </p:extLst>
          </p:nvPr>
        </p:nvGraphicFramePr>
        <p:xfrm>
          <a:off x="427038" y="1924050"/>
          <a:ext cx="8348662" cy="4433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05" name="Worksheet" r:id="rId7" imgW="7038881" imgH="3238397" progId="Excel.Sheet.8">
                  <p:embed/>
                </p:oleObj>
              </mc:Choice>
              <mc:Fallback>
                <p:oleObj name="Worksheet" r:id="rId7" imgW="7038881" imgH="3238397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8" y="1924050"/>
                        <a:ext cx="8348662" cy="44339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5" name="Text Box 13"/>
          <p:cNvSpPr txBox="1">
            <a:spLocks noChangeArrowheads="1"/>
          </p:cNvSpPr>
          <p:nvPr/>
        </p:nvSpPr>
        <p:spPr bwMode="auto">
          <a:xfrm>
            <a:off x="0" y="188913"/>
            <a:ext cx="4800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ПОТРЕБИТЕЛЬСКИЙ РЫНОК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0ADE0C-5B8E-40F4-9AF7-DB793B236C4B}" type="slidenum">
              <a:rPr lang="ru-RU"/>
              <a:pPr>
                <a:defRPr/>
              </a:pPr>
              <a:t>17</a:t>
            </a:fld>
            <a:endParaRPr lang="ru-RU"/>
          </a:p>
        </p:txBody>
      </p:sp>
      <p:grpSp>
        <p:nvGrpSpPr>
          <p:cNvPr id="11269" name="Group 7"/>
          <p:cNvGrpSpPr>
            <a:grpSpLocks/>
          </p:cNvGrpSpPr>
          <p:nvPr/>
        </p:nvGrpSpPr>
        <p:grpSpPr bwMode="auto">
          <a:xfrm>
            <a:off x="250825" y="55563"/>
            <a:ext cx="8893175" cy="6650037"/>
            <a:chOff x="158" y="0"/>
            <a:chExt cx="5602" cy="4189"/>
          </a:xfrm>
        </p:grpSpPr>
        <p:pic>
          <p:nvPicPr>
            <p:cNvPr id="11272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3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4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5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6" name="Text Box 13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ИНВЕСТИЦИИ</a:t>
              </a:r>
            </a:p>
          </p:txBody>
        </p:sp>
      </p:grpSp>
      <p:sp>
        <p:nvSpPr>
          <p:cNvPr id="11270" name="Rectangle 3"/>
          <p:cNvSpPr>
            <a:spLocks noGrp="1"/>
          </p:cNvSpPr>
          <p:nvPr>
            <p:ph type="title" idx="4294967295"/>
          </p:nvPr>
        </p:nvSpPr>
        <p:spPr>
          <a:xfrm>
            <a:off x="914400" y="1000108"/>
            <a:ext cx="7315200" cy="600092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Инвестиции в основной капитал, млн. руб.</a:t>
            </a:r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126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1243434"/>
              </p:ext>
            </p:extLst>
          </p:nvPr>
        </p:nvGraphicFramePr>
        <p:xfrm>
          <a:off x="522288" y="2019300"/>
          <a:ext cx="8181975" cy="4552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27" name="Worksheet" r:id="rId7" imgW="6134152" imgH="3228922" progId="Excel.Sheet.8">
                  <p:embed/>
                </p:oleObj>
              </mc:Choice>
              <mc:Fallback>
                <p:oleObj name="Worksheet" r:id="rId7" imgW="6134152" imgH="3228922" progId="Excel.Sheet.8">
                  <p:embed/>
                  <p:pic>
                    <p:nvPicPr>
                      <p:cNvPr id="0" name="Picture 2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288" y="2019300"/>
                        <a:ext cx="8181975" cy="45529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669E98-2D61-4A51-BB0D-AADE297FC84C}" type="slidenum">
              <a:rPr lang="ru-RU"/>
              <a:pPr>
                <a:defRPr/>
              </a:pPr>
              <a:t>18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9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0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066800"/>
            <a:ext cx="8305800" cy="6858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Количество сельскохозяйственных организаций, ед.</a:t>
            </a:r>
            <a:endParaRPr lang="ru-RU" sz="2600" dirty="0" smtClean="0"/>
          </a:p>
        </p:txBody>
      </p:sp>
      <p:sp>
        <p:nvSpPr>
          <p:cNvPr id="2055" name="Rectangle 4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0974343"/>
              </p:ext>
            </p:extLst>
          </p:nvPr>
        </p:nvGraphicFramePr>
        <p:xfrm>
          <a:off x="498475" y="2066924"/>
          <a:ext cx="8420100" cy="4505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3" name="Worksheet" r:id="rId7" imgW="7343735" imgH="3486280" progId="Excel.Sheet.8">
                  <p:embed/>
                </p:oleObj>
              </mc:Choice>
              <mc:Fallback>
                <p:oleObj name="Worksheet" r:id="rId7" imgW="7343735" imgH="3486280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5" y="2066924"/>
                        <a:ext cx="8420100" cy="450534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81000" y="228600"/>
            <a:ext cx="434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88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88F889-7B76-449B-9F52-779692FDF2EB}" type="slidenum">
              <a:rPr lang="ru-RU"/>
              <a:pPr>
                <a:defRPr/>
              </a:pPr>
              <a:t>19</a:t>
            </a:fld>
            <a:endParaRPr lang="ru-RU"/>
          </a:p>
        </p:txBody>
      </p:sp>
      <p:pic>
        <p:nvPicPr>
          <p:cNvPr id="29389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95400"/>
            <a:ext cx="8713788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3892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274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3893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01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3894" name="Rectangle 3"/>
          <p:cNvSpPr>
            <a:spLocks noGrp="1"/>
          </p:cNvSpPr>
          <p:nvPr>
            <p:ph type="body" idx="4294967295"/>
          </p:nvPr>
        </p:nvSpPr>
        <p:spPr>
          <a:xfrm>
            <a:off x="228600" y="1772816"/>
            <a:ext cx="8686800" cy="4856584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800" dirty="0" smtClean="0"/>
              <a:t>  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В 2019 году в рамках программы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«Начинающий фермер» главы КФХ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</a:rPr>
              <a:t>Далбаев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 К.В. и </a:t>
            </a: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</a:rPr>
              <a:t>Платохонова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 А.С.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 получили гранты на создание и развитие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крестьянского (фермерского) хозяйства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в размере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6,0 млн. рублей</a:t>
            </a:r>
          </a:p>
        </p:txBody>
      </p:sp>
      <p:sp>
        <p:nvSpPr>
          <p:cNvPr id="293895" name="Text Box 13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419638-66C0-47C2-A7CC-9AD9ABEEF2E8}" type="slidenum">
              <a:rPr lang="ru-RU"/>
              <a:pPr>
                <a:defRPr/>
              </a:pPr>
              <a:t>2</a:t>
            </a:fld>
            <a:endParaRPr lang="ru-RU"/>
          </a:p>
        </p:txBody>
      </p:sp>
      <p:grpSp>
        <p:nvGrpSpPr>
          <p:cNvPr id="1029" name="Group 2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1032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3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4" name="Picture 6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5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6" name="Text Box 8"/>
            <p:cNvSpPr txBox="1">
              <a:spLocks noChangeArrowheads="1"/>
            </p:cNvSpPr>
            <p:nvPr/>
          </p:nvSpPr>
          <p:spPr bwMode="auto">
            <a:xfrm>
              <a:off x="240" y="144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НАСЕЛЕНИЕ</a:t>
              </a:r>
            </a:p>
          </p:txBody>
        </p:sp>
      </p:grpSp>
      <p:sp>
        <p:nvSpPr>
          <p:cNvPr id="1030" name="Rectangle 9"/>
          <p:cNvSpPr>
            <a:spLocks noGrp="1"/>
          </p:cNvSpPr>
          <p:nvPr>
            <p:ph type="title" idx="4294967295"/>
          </p:nvPr>
        </p:nvSpPr>
        <p:spPr>
          <a:xfrm>
            <a:off x="1066800" y="914400"/>
            <a:ext cx="7086600" cy="838200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Численность постоянного населения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 «Нукутский район», чел.</a:t>
            </a:r>
          </a:p>
        </p:txBody>
      </p:sp>
      <p:sp>
        <p:nvSpPr>
          <p:cNvPr id="103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819632"/>
              </p:ext>
            </p:extLst>
          </p:nvPr>
        </p:nvGraphicFramePr>
        <p:xfrm>
          <a:off x="285720" y="2071678"/>
          <a:ext cx="8643998" cy="4572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8" name="Worksheet" r:id="rId7" imgW="7772271" imgH="3571940" progId="Excel.Sheet.8">
                  <p:embed/>
                </p:oleObj>
              </mc:Choice>
              <mc:Fallback>
                <p:oleObj name="Worksheet" r:id="rId7" imgW="7772271" imgH="3571940" progId="Excel.Sheet.8">
                  <p:embed/>
                  <p:pic>
                    <p:nvPicPr>
                      <p:cNvPr id="0" name="Picture 2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2071678"/>
                        <a:ext cx="8643998" cy="4572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256919-383C-4D29-AD2B-1C0002688524}" type="slidenum">
              <a:rPr lang="ru-RU"/>
              <a:pPr>
                <a:defRPr/>
              </a:pPr>
              <a:t>20</a:t>
            </a:fld>
            <a:endParaRPr lang="ru-RU"/>
          </a:p>
        </p:txBody>
      </p:sp>
      <p:grpSp>
        <p:nvGrpSpPr>
          <p:cNvPr id="24581" name="Group 6"/>
          <p:cNvGrpSpPr>
            <a:grpSpLocks/>
          </p:cNvGrpSpPr>
          <p:nvPr/>
        </p:nvGrpSpPr>
        <p:grpSpPr bwMode="auto">
          <a:xfrm>
            <a:off x="250825" y="55563"/>
            <a:ext cx="8893175" cy="6650037"/>
            <a:chOff x="158" y="0"/>
            <a:chExt cx="5602" cy="4189"/>
          </a:xfrm>
        </p:grpSpPr>
        <p:pic>
          <p:nvPicPr>
            <p:cNvPr id="24584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5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6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7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82" name="Rectangle 5"/>
          <p:cNvSpPr>
            <a:spLocks noGrp="1"/>
          </p:cNvSpPr>
          <p:nvPr>
            <p:ph type="title" idx="4294967295"/>
          </p:nvPr>
        </p:nvSpPr>
        <p:spPr>
          <a:xfrm>
            <a:off x="1219200" y="838200"/>
            <a:ext cx="6781800" cy="8382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Динамика производства зерна, тонн</a:t>
            </a:r>
          </a:p>
        </p:txBody>
      </p:sp>
      <p:graphicFrame>
        <p:nvGraphicFramePr>
          <p:cNvPr id="24578" name="Object 4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02466522"/>
              </p:ext>
            </p:extLst>
          </p:nvPr>
        </p:nvGraphicFramePr>
        <p:xfrm>
          <a:off x="467544" y="1988840"/>
          <a:ext cx="8280919" cy="4536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0" name="Лист" r:id="rId7" imgW="7953392" imgH="4086245" progId="Excel.Sheet.8">
                  <p:embed/>
                </p:oleObj>
              </mc:Choice>
              <mc:Fallback>
                <p:oleObj name="Лист" r:id="rId7" imgW="7953392" imgH="4086245" progId="Excel.Sheet.8">
                  <p:embed/>
                  <p:pic>
                    <p:nvPicPr>
                      <p:cNvPr id="0" name="Picture 23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988840"/>
                        <a:ext cx="8280919" cy="45365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3" name="Text Box 13"/>
          <p:cNvSpPr txBox="1">
            <a:spLocks noChangeArrowheads="1"/>
          </p:cNvSpPr>
          <p:nvPr/>
        </p:nvSpPr>
        <p:spPr bwMode="auto">
          <a:xfrm>
            <a:off x="381000" y="20955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CB1E6-4618-4377-BFF7-4045286774EE}" type="slidenum">
              <a:rPr lang="ru-RU"/>
              <a:pPr>
                <a:defRPr/>
              </a:pPr>
              <a:t>21</a:t>
            </a:fld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0825" y="0"/>
            <a:ext cx="8893175" cy="6553200"/>
            <a:chOff x="158" y="0"/>
            <a:chExt cx="5602" cy="4189"/>
          </a:xfrm>
        </p:grpSpPr>
        <p:pic>
          <p:nvPicPr>
            <p:cNvPr id="22536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8" name="Picture 6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9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4" name="Rectangle 9"/>
          <p:cNvSpPr>
            <a:spLocks noGrp="1"/>
          </p:cNvSpPr>
          <p:nvPr>
            <p:ph type="title" idx="4294967295"/>
          </p:nvPr>
        </p:nvSpPr>
        <p:spPr>
          <a:xfrm>
            <a:off x="457200" y="838200"/>
            <a:ext cx="8229600" cy="838200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Урожайность зерновых культур,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цн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/га</a:t>
            </a:r>
          </a:p>
        </p:txBody>
      </p:sp>
      <p:graphicFrame>
        <p:nvGraphicFramePr>
          <p:cNvPr id="2253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903909"/>
              </p:ext>
            </p:extLst>
          </p:nvPr>
        </p:nvGraphicFramePr>
        <p:xfrm>
          <a:off x="467544" y="1924050"/>
          <a:ext cx="8280920" cy="4457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66" name="Лист" r:id="rId7" imgW="6819967" imgH="3133851" progId="Excel.Sheet.8">
                  <p:embed/>
                </p:oleObj>
              </mc:Choice>
              <mc:Fallback>
                <p:oleObj name="Лист" r:id="rId7" imgW="6819967" imgH="3133851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924050"/>
                        <a:ext cx="8280920" cy="44572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5" name="Text Box 13"/>
          <p:cNvSpPr txBox="1">
            <a:spLocks noChangeArrowheads="1"/>
          </p:cNvSpPr>
          <p:nvPr/>
        </p:nvSpPr>
        <p:spPr bwMode="auto">
          <a:xfrm>
            <a:off x="0" y="188913"/>
            <a:ext cx="4800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35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8D151E-B057-41D9-A68A-C86BBF321C3C}" type="slidenum">
              <a:rPr lang="ru-RU"/>
              <a:pPr>
                <a:defRPr/>
              </a:pPr>
              <a:t>22</a:t>
            </a:fld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5128" name="Picture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9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0" name="Picture 14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1" name="Picture 15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2" name="Text Box 16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СЕЛЬСКОЕ ХОЗЯЙСТВО</a:t>
              </a:r>
              <a:endPara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126" name="Rectangle 2"/>
          <p:cNvSpPr>
            <a:spLocks noGrp="1"/>
          </p:cNvSpPr>
          <p:nvPr>
            <p:ph type="title" idx="4294967295"/>
          </p:nvPr>
        </p:nvSpPr>
        <p:spPr>
          <a:xfrm>
            <a:off x="467544" y="914400"/>
            <a:ext cx="8280920" cy="9144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Поголовье сельскохозяйственных животных, тыс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. руб.</a:t>
            </a:r>
          </a:p>
        </p:txBody>
      </p:sp>
      <p:sp>
        <p:nvSpPr>
          <p:cNvPr id="5127" name="Rectangle 5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156815"/>
              </p:ext>
            </p:extLst>
          </p:nvPr>
        </p:nvGraphicFramePr>
        <p:xfrm>
          <a:off x="498474" y="2136774"/>
          <a:ext cx="8249989" cy="4460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87" name="Лист" r:id="rId7" imgW="7296049" imgH="3743383" progId="Excel.Sheet.8">
                  <p:embed/>
                </p:oleObj>
              </mc:Choice>
              <mc:Fallback>
                <p:oleObj name="Лист" r:id="rId7" imgW="7296049" imgH="3743383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4" y="2136774"/>
                        <a:ext cx="8249989" cy="44605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366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B78AC1-CCBF-4B42-B728-B331E04E90FE}" type="slidenum">
              <a:rPr lang="ru-RU"/>
              <a:pPr>
                <a:defRPr/>
              </a:pPr>
              <a:t>23</a:t>
            </a:fld>
            <a:endParaRPr lang="ru-RU"/>
          </a:p>
        </p:txBody>
      </p:sp>
      <p:grpSp>
        <p:nvGrpSpPr>
          <p:cNvPr id="25605" name="Group 7"/>
          <p:cNvGrpSpPr>
            <a:grpSpLocks/>
          </p:cNvGrpSpPr>
          <p:nvPr/>
        </p:nvGrpSpPr>
        <p:grpSpPr bwMode="auto">
          <a:xfrm>
            <a:off x="258837" y="103981"/>
            <a:ext cx="8893175" cy="6650038"/>
            <a:chOff x="158" y="0"/>
            <a:chExt cx="5602" cy="4189"/>
          </a:xfrm>
        </p:grpSpPr>
        <p:pic>
          <p:nvPicPr>
            <p:cNvPr id="25608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9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0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1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60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940594"/>
            <a:ext cx="8229600" cy="735806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Динамика производства мяса и молока, тонн</a:t>
            </a:r>
          </a:p>
        </p:txBody>
      </p:sp>
      <p:graphicFrame>
        <p:nvGraphicFramePr>
          <p:cNvPr id="25602" name="Object 4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046368264"/>
              </p:ext>
            </p:extLst>
          </p:nvPr>
        </p:nvGraphicFramePr>
        <p:xfrm>
          <a:off x="576262" y="2060848"/>
          <a:ext cx="8172201" cy="453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63" name="Лист" r:id="rId7" imgW="7191392" imgH="3743383" progId="Excel.Sheet.8">
                  <p:embed/>
                </p:oleObj>
              </mc:Choice>
              <mc:Fallback>
                <p:oleObj name="Лист" r:id="rId7" imgW="7191392" imgH="3743383" progId="Excel.Sheet.8">
                  <p:embed/>
                  <p:pic>
                    <p:nvPicPr>
                      <p:cNvPr id="0" name="Picture 23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262" y="2060848"/>
                        <a:ext cx="8172201" cy="45365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7" name="Text Box 13"/>
          <p:cNvSpPr txBox="1">
            <a:spLocks noChangeArrowheads="1"/>
          </p:cNvSpPr>
          <p:nvPr/>
        </p:nvSpPr>
        <p:spPr bwMode="auto">
          <a:xfrm>
            <a:off x="381000" y="255587"/>
            <a:ext cx="4267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FE4E2-5AEB-46E2-B91A-044214E317CA}" type="slidenum">
              <a:rPr lang="ru-RU"/>
              <a:pPr>
                <a:defRPr/>
              </a:pPr>
              <a:t>24</a:t>
            </a:fld>
            <a:endParaRPr lang="ru-RU"/>
          </a:p>
        </p:txBody>
      </p:sp>
      <p:grpSp>
        <p:nvGrpSpPr>
          <p:cNvPr id="23557" name="Group 14"/>
          <p:cNvGrpSpPr>
            <a:grpSpLocks/>
          </p:cNvGrpSpPr>
          <p:nvPr/>
        </p:nvGrpSpPr>
        <p:grpSpPr bwMode="auto">
          <a:xfrm>
            <a:off x="250825" y="76200"/>
            <a:ext cx="8893175" cy="6650038"/>
            <a:chOff x="158" y="0"/>
            <a:chExt cx="5602" cy="4189"/>
          </a:xfrm>
        </p:grpSpPr>
        <p:pic>
          <p:nvPicPr>
            <p:cNvPr id="23559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0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1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2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3" name="Text Box 13"/>
            <p:cNvSpPr txBox="1">
              <a:spLocks noChangeArrowheads="1"/>
            </p:cNvSpPr>
            <p:nvPr/>
          </p:nvSpPr>
          <p:spPr bwMode="auto">
            <a:xfrm>
              <a:off x="240" y="119"/>
              <a:ext cx="268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СЕЛЬСКОЕ ХОЗЯЙСТВО</a:t>
              </a:r>
            </a:p>
          </p:txBody>
        </p:sp>
      </p:grpSp>
      <p:sp>
        <p:nvSpPr>
          <p:cNvPr id="23558" name="Rectangle 5"/>
          <p:cNvSpPr>
            <a:spLocks noGrp="1"/>
          </p:cNvSpPr>
          <p:nvPr>
            <p:ph type="title" idx="4294967295"/>
          </p:nvPr>
        </p:nvSpPr>
        <p:spPr>
          <a:xfrm>
            <a:off x="533400" y="912812"/>
            <a:ext cx="8153400" cy="763587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Валовой выпуск сельскохозяйственной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продукции во всех категориях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хозяйств,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млн. руб.</a:t>
            </a:r>
          </a:p>
        </p:txBody>
      </p:sp>
      <p:graphicFrame>
        <p:nvGraphicFramePr>
          <p:cNvPr id="2355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436449"/>
              </p:ext>
            </p:extLst>
          </p:nvPr>
        </p:nvGraphicFramePr>
        <p:xfrm>
          <a:off x="467544" y="2060848"/>
          <a:ext cx="8280920" cy="4464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008" name="Лист" r:id="rId7" imgW="7905649" imgH="4191076" progId="Excel.Sheet.8">
                  <p:embed/>
                </p:oleObj>
              </mc:Choice>
              <mc:Fallback>
                <p:oleObj name="Лист" r:id="rId7" imgW="7905649" imgH="4191076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060848"/>
                        <a:ext cx="8280920" cy="446449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279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F97606-6257-4D77-A3AC-672EE763CED0}" type="slidenum">
              <a:rPr lang="ru-RU"/>
              <a:pPr>
                <a:defRPr/>
              </a:pPr>
              <a:t>25</a:t>
            </a:fld>
            <a:endParaRPr lang="ru-RU"/>
          </a:p>
        </p:txBody>
      </p:sp>
      <p:grpSp>
        <p:nvGrpSpPr>
          <p:cNvPr id="26629" name="Group 6"/>
          <p:cNvGrpSpPr>
            <a:grpSpLocks/>
          </p:cNvGrpSpPr>
          <p:nvPr/>
        </p:nvGrpSpPr>
        <p:grpSpPr bwMode="auto">
          <a:xfrm>
            <a:off x="250825" y="55563"/>
            <a:ext cx="8893175" cy="6650037"/>
            <a:chOff x="158" y="0"/>
            <a:chExt cx="5602" cy="4189"/>
          </a:xfrm>
        </p:grpSpPr>
        <p:pic>
          <p:nvPicPr>
            <p:cNvPr id="26632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3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4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5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630" name="Rectangle 5"/>
          <p:cNvSpPr>
            <a:spLocks noGrp="1"/>
          </p:cNvSpPr>
          <p:nvPr>
            <p:ph type="title" idx="4294967295"/>
          </p:nvPr>
        </p:nvSpPr>
        <p:spPr>
          <a:xfrm>
            <a:off x="838200" y="914400"/>
            <a:ext cx="7924800" cy="7620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Объем государственной поддержки сельхозтоваропроизводителям, млн. руб.</a:t>
            </a:r>
          </a:p>
        </p:txBody>
      </p:sp>
      <p:graphicFrame>
        <p:nvGraphicFramePr>
          <p:cNvPr id="26626" name="Object 4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59205325"/>
              </p:ext>
            </p:extLst>
          </p:nvPr>
        </p:nvGraphicFramePr>
        <p:xfrm>
          <a:off x="467519" y="2105818"/>
          <a:ext cx="8280400" cy="432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88" name="Лист" r:id="rId7" imgW="7772400" imgH="4057606" progId="Excel.Sheet.8">
                  <p:embed/>
                </p:oleObj>
              </mc:Choice>
              <mc:Fallback>
                <p:oleObj name="Лист" r:id="rId7" imgW="7772400" imgH="4057606" progId="Excel.Sheet.8">
                  <p:embed/>
                  <p:pic>
                    <p:nvPicPr>
                      <p:cNvPr id="0" name="Picture 23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19" y="2105818"/>
                        <a:ext cx="8280400" cy="4322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1" name="Text Box 13"/>
          <p:cNvSpPr txBox="1">
            <a:spLocks noChangeArrowheads="1"/>
          </p:cNvSpPr>
          <p:nvPr/>
        </p:nvSpPr>
        <p:spPr bwMode="auto">
          <a:xfrm>
            <a:off x="381000" y="20955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C4D48-C404-4A64-B419-0601A6B6DAC9}" type="slidenum">
              <a:rPr lang="ru-RU"/>
              <a:pPr>
                <a:defRPr/>
              </a:pPr>
              <a:t>26</a:t>
            </a:fld>
            <a:endParaRPr lang="ru-RU"/>
          </a:p>
        </p:txBody>
      </p:sp>
      <p:grpSp>
        <p:nvGrpSpPr>
          <p:cNvPr id="17413" name="Group 6"/>
          <p:cNvGrpSpPr>
            <a:grpSpLocks/>
          </p:cNvGrpSpPr>
          <p:nvPr/>
        </p:nvGrpSpPr>
        <p:grpSpPr bwMode="auto">
          <a:xfrm>
            <a:off x="277812" y="142081"/>
            <a:ext cx="8893175" cy="6573837"/>
            <a:chOff x="158" y="0"/>
            <a:chExt cx="5602" cy="4141"/>
          </a:xfrm>
        </p:grpSpPr>
        <p:pic>
          <p:nvPicPr>
            <p:cNvPr id="17415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65"/>
              <a:ext cx="5489" cy="2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6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85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7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8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9" name="Text Box 12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ЖИЛЬЁ</a:t>
              </a:r>
            </a:p>
          </p:txBody>
        </p:sp>
      </p:grpSp>
      <p:sp>
        <p:nvSpPr>
          <p:cNvPr id="17414" name="Rectangle 2"/>
          <p:cNvSpPr>
            <a:spLocks noGrp="1"/>
          </p:cNvSpPr>
          <p:nvPr>
            <p:ph type="title" idx="4294967295"/>
          </p:nvPr>
        </p:nvSpPr>
        <p:spPr>
          <a:xfrm>
            <a:off x="1371600" y="1066800"/>
            <a:ext cx="6096000" cy="8382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Ввод в действие жилых домов, кв. м.</a:t>
            </a:r>
          </a:p>
        </p:txBody>
      </p:sp>
      <p:graphicFrame>
        <p:nvGraphicFramePr>
          <p:cNvPr id="17410" name="Object 4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05342861"/>
              </p:ext>
            </p:extLst>
          </p:nvPr>
        </p:nvGraphicFramePr>
        <p:xfrm>
          <a:off x="407986" y="2132856"/>
          <a:ext cx="8412485" cy="439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72" name="Лист" r:id="rId7" imgW="9725008" imgH="4905439" progId="Excel.Sheet.8">
                  <p:embed/>
                </p:oleObj>
              </mc:Choice>
              <mc:Fallback>
                <p:oleObj name="Лист" r:id="rId7" imgW="9725008" imgH="4905439" progId="Excel.Sheet.8">
                  <p:embed/>
                  <p:pic>
                    <p:nvPicPr>
                      <p:cNvPr id="0" name="Picture 23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986" y="2132856"/>
                        <a:ext cx="8412485" cy="4392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0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6F3DF5-91E0-4E07-9552-5EA64F1B7A6E}" type="slidenum">
              <a:rPr lang="ru-RU"/>
              <a:pPr>
                <a:defRPr/>
              </a:pPr>
              <a:t>27</a:t>
            </a:fld>
            <a:endParaRPr lang="ru-RU"/>
          </a:p>
        </p:txBody>
      </p:sp>
      <p:grpSp>
        <p:nvGrpSpPr>
          <p:cNvPr id="299011" name="Group 5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299014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9015" name="Picture 8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9016" name="Picture 9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9012" name="Rectangle 3"/>
          <p:cNvSpPr>
            <a:spLocks noGrp="1"/>
          </p:cNvSpPr>
          <p:nvPr>
            <p:ph type="body" idx="4294967295"/>
          </p:nvPr>
        </p:nvSpPr>
        <p:spPr>
          <a:xfrm>
            <a:off x="228600" y="1600200"/>
            <a:ext cx="8686800" cy="4525963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400" dirty="0" smtClean="0"/>
              <a:t>   </a:t>
            </a:r>
            <a:endParaRPr lang="ru-RU" sz="2400" dirty="0" smtClean="0">
              <a:latin typeface="Arial" charset="0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В рамках федеральной целевой программы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«Устойчивое развитие сельских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 территорий на 2019 – 2024 годы»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выдано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39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 сертификатов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на строительство жилья, в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</a:rPr>
              <a:t>т.ч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</a:p>
          <a:p>
            <a:pPr algn="ctr" eaLnBrk="1" hangingPunct="1">
              <a:buNone/>
            </a:pP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молодым семьям и специалистам 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ru-RU" b="1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9013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ЖИЛЬЁ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03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06A111-7EE0-4F33-B328-924E5AD4B0EF}" type="slidenum">
              <a:rPr lang="ru-RU"/>
              <a:pPr>
                <a:defRPr/>
              </a:pPr>
              <a:t>28</a:t>
            </a:fld>
            <a:endParaRPr lang="ru-RU"/>
          </a:p>
        </p:txBody>
      </p:sp>
      <p:grpSp>
        <p:nvGrpSpPr>
          <p:cNvPr id="300035" name="Group 2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300038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0039" name="Picture 5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0040" name="Picture 6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0036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sz="1600" dirty="0" smtClean="0"/>
          </a:p>
          <a:p>
            <a:pPr algn="ctr" eaLnBrk="1" hangingPunct="1"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В рамках муниципальной программы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«Молодежная политика»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на 2019 - 2023 годы»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2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 молодые семьи получили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социальную выплату на строительство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и приобретение жилья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</a:rPr>
              <a:t>н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а общую сумму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882,0 тыс. рублей</a:t>
            </a:r>
          </a:p>
        </p:txBody>
      </p:sp>
      <p:sp>
        <p:nvSpPr>
          <p:cNvPr id="300037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ЖИЛЬЁ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669E98-2D61-4A51-BB0D-AADE297FC84C}" type="slidenum">
              <a:rPr lang="ru-RU"/>
              <a:pPr>
                <a:defRPr/>
              </a:pPr>
              <a:t>29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9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0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066800"/>
            <a:ext cx="8305800" cy="685800"/>
          </a:xfrm>
        </p:spPr>
        <p:txBody>
          <a:bodyPr/>
          <a:lstStyle/>
          <a:p>
            <a:pPr algn="ctr" eaLnBrk="1" hangingPunct="1"/>
            <a:r>
              <a:rPr lang="ru-RU" sz="24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Численность обучающихся в образовательных учреждениях, чел.</a:t>
            </a:r>
            <a:endParaRPr lang="ru-RU" sz="2400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5" name="Rectangle 4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190122"/>
              </p:ext>
            </p:extLst>
          </p:nvPr>
        </p:nvGraphicFramePr>
        <p:xfrm>
          <a:off x="498475" y="2066925"/>
          <a:ext cx="8201025" cy="4530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029" name="Лист" r:id="rId7" imgW="7153359" imgH="3676648" progId="Excel.Sheet.8">
                  <p:embed/>
                </p:oleObj>
              </mc:Choice>
              <mc:Fallback>
                <p:oleObj name="Лист" r:id="rId7" imgW="7153359" imgH="3676648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5" y="2066925"/>
                        <a:ext cx="8201025" cy="45304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402796" y="283368"/>
            <a:ext cx="434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06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669E98-2D61-4A51-BB0D-AADE297FC84C}" type="slidenum">
              <a:rPr lang="ru-RU"/>
              <a:pPr>
                <a:defRPr/>
              </a:pPr>
              <a:t>3</a:t>
            </a:fld>
            <a:endParaRPr lang="ru-RU"/>
          </a:p>
        </p:txBody>
      </p:sp>
      <p:grpSp>
        <p:nvGrpSpPr>
          <p:cNvPr id="2053" name="Group 7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9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0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066800"/>
            <a:ext cx="8305800" cy="6858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Естественное движение населения, чел.</a:t>
            </a:r>
            <a:endParaRPr lang="ru-RU" sz="2600" dirty="0" smtClean="0"/>
          </a:p>
        </p:txBody>
      </p:sp>
      <p:sp>
        <p:nvSpPr>
          <p:cNvPr id="2055" name="Rectangle 4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0974343"/>
              </p:ext>
            </p:extLst>
          </p:nvPr>
        </p:nvGraphicFramePr>
        <p:xfrm>
          <a:off x="500034" y="2071678"/>
          <a:ext cx="8215370" cy="4572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1" name="Worksheet" r:id="rId7" imgW="7172396" imgH="3447999" progId="Excel.Sheet.8">
                  <p:embed/>
                </p:oleObj>
              </mc:Choice>
              <mc:Fallback>
                <p:oleObj name="Worksheet" r:id="rId7" imgW="7172396" imgH="3447999" progId="Excel.Sheet.8">
                  <p:embed/>
                  <p:pic>
                    <p:nvPicPr>
                      <p:cNvPr id="0" name="Picture 2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2071678"/>
                        <a:ext cx="8215370" cy="4572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81000" y="228600"/>
            <a:ext cx="434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НАСЕЛЕНИЕ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CB1E6-4618-4377-BFF7-4045286774EE}" type="slidenum">
              <a:rPr lang="ru-RU"/>
              <a:pPr>
                <a:defRPr/>
              </a:pPr>
              <a:t>30</a:t>
            </a:fld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0825" y="0"/>
            <a:ext cx="8893175" cy="6553200"/>
            <a:chOff x="158" y="0"/>
            <a:chExt cx="5602" cy="4189"/>
          </a:xfrm>
        </p:grpSpPr>
        <p:pic>
          <p:nvPicPr>
            <p:cNvPr id="22536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8" name="Picture 6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9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4" name="Rectangle 9"/>
          <p:cNvSpPr>
            <a:spLocks noGrp="1"/>
          </p:cNvSpPr>
          <p:nvPr>
            <p:ph type="title" idx="4294967295"/>
          </p:nvPr>
        </p:nvSpPr>
        <p:spPr>
          <a:xfrm>
            <a:off x="457200" y="838200"/>
            <a:ext cx="8229600" cy="71859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Охват детей в возрасте от 1 года до 6 </a:t>
            </a:r>
            <a:r>
              <a:rPr lang="ru-RU" sz="24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r>
              <a:rPr lang="ru-RU" sz="24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дошкольными учреждениями, %</a:t>
            </a:r>
            <a:endParaRPr lang="ru-RU" sz="2400" b="1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53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851560"/>
              </p:ext>
            </p:extLst>
          </p:nvPr>
        </p:nvGraphicFramePr>
        <p:xfrm>
          <a:off x="468312" y="1916832"/>
          <a:ext cx="8280151" cy="4464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051" name="Лист" r:id="rId7" imgW="6562641" imgH="3381338" progId="Excel.Sheet.8">
                  <p:embed/>
                </p:oleObj>
              </mc:Choice>
              <mc:Fallback>
                <p:oleObj name="Лист" r:id="rId7" imgW="6562641" imgH="3381338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2" y="1916832"/>
                        <a:ext cx="8280151" cy="44644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5" name="Text Box 13"/>
          <p:cNvSpPr txBox="1">
            <a:spLocks noChangeArrowheads="1"/>
          </p:cNvSpPr>
          <p:nvPr/>
        </p:nvSpPr>
        <p:spPr bwMode="auto">
          <a:xfrm>
            <a:off x="0" y="188913"/>
            <a:ext cx="4800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91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4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5F8DC5-FF1B-4156-910B-AF08148477AF}" type="slidenum">
              <a:rPr lang="ru-RU"/>
              <a:pPr>
                <a:defRPr/>
              </a:pPr>
              <a:t>31</a:t>
            </a:fld>
            <a:endParaRPr lang="ru-RU"/>
          </a:p>
        </p:txBody>
      </p:sp>
      <p:pic>
        <p:nvPicPr>
          <p:cNvPr id="31334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954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348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349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3350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143000"/>
            <a:ext cx="8458200" cy="5238328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1600" dirty="0" smtClean="0"/>
          </a:p>
          <a:p>
            <a:pPr marL="0" indent="0" algn="ctr" eaLnBrk="1" hangingPunct="1">
              <a:spcBef>
                <a:spcPts val="172"/>
              </a:spcBef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рамках реализации муниципальной программы </a:t>
            </a:r>
          </a:p>
          <a:p>
            <a:pPr marL="0" indent="0" algn="ctr" eaLnBrk="1" hangingPunct="1">
              <a:spcBef>
                <a:spcPts val="300"/>
              </a:spcBef>
              <a:buFont typeface="Wingdings 2" pitchFamily="18" charset="2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«Образование» на 2019 – 2023 годы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проведены следующие мероприятия: </a:t>
            </a:r>
          </a:p>
          <a:p>
            <a:pPr marL="0" indent="0" algn="ctr" eaLnBrk="1" hangingPunct="1">
              <a:spcBef>
                <a:spcPts val="300"/>
              </a:spcBef>
              <a:buFont typeface="Wingdings 2" pitchFamily="18" charset="2"/>
              <a:buNone/>
            </a:pPr>
            <a:endParaRPr lang="ru-RU" sz="8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spcBef>
                <a:spcPts val="300"/>
              </a:spcBef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1) капитальный ремонт МБОУ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</a:rPr>
              <a:t>Алтарикская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СОШ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(объём финансирования составил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41,8 млн. рублей,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 в т.ч. из бюджета МО «Нукутский район» -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2,5 млн. 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13351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206187"/>
            <a:ext cx="2789474" cy="2105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521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277" y="4206187"/>
            <a:ext cx="2878424" cy="213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41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4271"/>
            <a:ext cx="9207372" cy="690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4B49A-1F73-4962-84EC-F7B8C53481D9}" type="slidenum">
              <a:rPr lang="ru-RU"/>
              <a:pPr>
                <a:defRPr/>
              </a:pPr>
              <a:t>32</a:t>
            </a:fld>
            <a:endParaRPr lang="ru-RU"/>
          </a:p>
        </p:txBody>
      </p:sp>
      <p:pic>
        <p:nvPicPr>
          <p:cNvPr id="31641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0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1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422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8458200" cy="50292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800" dirty="0" smtClean="0"/>
          </a:p>
          <a:p>
            <a:pPr marL="0" indent="0" algn="just" eaLnBrk="1" hangingPunct="1"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2) капитальный ремонт здания спортивного комплекса МКОУ Первомайская СОШ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(объём финансирования составил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7,5 млн. рублей,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в т.ч. из бюджета МО «Нукутский район» -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0,4 млн. 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);</a:t>
            </a:r>
          </a:p>
          <a:p>
            <a:pPr marL="0" indent="0" algn="just" eaLnBrk="1" hangingPunct="1">
              <a:buFont typeface="Wingdings 2" pitchFamily="18" charset="2"/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                                                       </a:t>
            </a: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16423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pic>
        <p:nvPicPr>
          <p:cNvPr id="26419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04" y="3216333"/>
            <a:ext cx="4202477" cy="300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419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212975"/>
            <a:ext cx="2541689" cy="3007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870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41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4B49A-1F73-4962-84EC-F7B8C53481D9}" type="slidenum">
              <a:rPr lang="ru-RU"/>
              <a:pPr>
                <a:defRPr/>
              </a:pPr>
              <a:t>33</a:t>
            </a:fld>
            <a:endParaRPr lang="ru-RU"/>
          </a:p>
        </p:txBody>
      </p:sp>
      <p:pic>
        <p:nvPicPr>
          <p:cNvPr id="31641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0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1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422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8458200" cy="50292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800" dirty="0" smtClean="0"/>
          </a:p>
          <a:p>
            <a:pPr marL="0" indent="0" algn="just" eaLnBrk="1" hangingPunct="1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3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</a:rPr>
              <a:t>) капитальный ремонт МКДОУ Первомайский детский сад (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объём финансирования составил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38,5 млн. рублей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, в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</a:rPr>
              <a:t>т.ч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. из бюджета МО «Нукутский район» -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2,3 млн. рублей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</a:rPr>
              <a:t>)</a:t>
            </a: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16423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3284984"/>
            <a:ext cx="3265798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4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84984"/>
            <a:ext cx="3329684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164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41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4B49A-1F73-4962-84EC-F7B8C53481D9}" type="slidenum">
              <a:rPr lang="ru-RU"/>
              <a:pPr>
                <a:defRPr/>
              </a:pPr>
              <a:t>34</a:t>
            </a:fld>
            <a:endParaRPr lang="ru-RU"/>
          </a:p>
        </p:txBody>
      </p:sp>
      <p:pic>
        <p:nvPicPr>
          <p:cNvPr id="31641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0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1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422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8458200" cy="50292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1600" dirty="0" smtClean="0"/>
          </a:p>
          <a:p>
            <a:pPr marL="0" indent="0" algn="just" eaLnBrk="1" hangingPunct="1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4) продолжено строительство МБОУ Целинная СОШ на 154 места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(объём финансирования составил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91,7 млн. рублей,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в т.ч. из бюджета МО «Нукутский район» -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4,6 млн. 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16423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4194" name="Picture 2" descr="Армирование перекрытия 1-го этажа блок № 1 на отм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36620"/>
            <a:ext cx="3810994" cy="2911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4195" name="Picture 3" descr="кладка кирпича 2 блок внутр стен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236620"/>
            <a:ext cx="3944289" cy="2911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4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5F8DC5-FF1B-4156-910B-AF08148477AF}" type="slidenum">
              <a:rPr lang="ru-RU"/>
              <a:pPr>
                <a:defRPr/>
              </a:pPr>
              <a:t>35</a:t>
            </a:fld>
            <a:endParaRPr lang="ru-RU"/>
          </a:p>
        </p:txBody>
      </p:sp>
      <p:pic>
        <p:nvPicPr>
          <p:cNvPr id="31334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954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348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349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3350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447800"/>
            <a:ext cx="8458200" cy="4876800"/>
          </a:xfrm>
        </p:spPr>
        <p:txBody>
          <a:bodyPr/>
          <a:lstStyle/>
          <a:p>
            <a:pPr marL="0" indent="0" algn="ctr" eaLnBrk="1" hangingPunct="1">
              <a:spcBef>
                <a:spcPts val="600"/>
              </a:spcBef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рамках реализации проекта </a:t>
            </a:r>
          </a:p>
          <a:p>
            <a:pPr marL="0" indent="0" algn="ctr" eaLnBrk="1" hangingPunct="1">
              <a:spcBef>
                <a:spcPts val="600"/>
              </a:spcBef>
              <a:buFont typeface="Wingdings 2" pitchFamily="18" charset="2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«Народные инициативы»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в 2019 году:</a:t>
            </a: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1)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произведено устройство противопожарного водоснабжения в 7 образовательных учреждениях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3 388,6 тыс. рублей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algn="just" eaLnBrk="1" hangingPunct="1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произведено частичное устройство ограждения МБУ ДЛ «Березка»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1 149,2 тыс. рублей; </a:t>
            </a:r>
          </a:p>
          <a:p>
            <a:pPr marL="0" indent="0" algn="just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приобретена мебель для МБОУ Верхне-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Куйтинская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ООШ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91,8 тыс. рублей</a:t>
            </a:r>
          </a:p>
        </p:txBody>
      </p:sp>
      <p:sp>
        <p:nvSpPr>
          <p:cNvPr id="313351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6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532D7-A394-4E5F-981C-CF7DD8E074BE}" type="slidenum">
              <a:rPr lang="ru-RU"/>
              <a:pPr>
                <a:defRPr/>
              </a:pPr>
              <a:t>36</a:t>
            </a:fld>
            <a:endParaRPr lang="ru-RU"/>
          </a:p>
        </p:txBody>
      </p:sp>
      <p:pic>
        <p:nvPicPr>
          <p:cNvPr id="314371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990600"/>
            <a:ext cx="8763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4372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4373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4374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28" y="3717032"/>
            <a:ext cx="3802552" cy="2675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317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89" y="3717033"/>
            <a:ext cx="3657295" cy="2675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3173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89" y="1268760"/>
            <a:ext cx="3657295" cy="225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3174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28" y="1268760"/>
            <a:ext cx="3802552" cy="225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743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39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6DEFBB-5692-464C-A22E-BBFA28BE8D6C}" type="slidenum">
              <a:rPr lang="ru-RU"/>
              <a:pPr>
                <a:defRPr/>
              </a:pPr>
              <a:t>37</a:t>
            </a:fld>
            <a:endParaRPr lang="ru-RU"/>
          </a:p>
        </p:txBody>
      </p:sp>
      <p:grpSp>
        <p:nvGrpSpPr>
          <p:cNvPr id="315395" name="Group 8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315397" name="Picture 1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5398" name="Picture 11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5399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5400" name="Text Box 13"/>
            <p:cNvSpPr txBox="1">
              <a:spLocks noChangeArrowheads="1"/>
            </p:cNvSpPr>
            <p:nvPr/>
          </p:nvSpPr>
          <p:spPr bwMode="auto">
            <a:xfrm>
              <a:off x="240" y="144"/>
              <a:ext cx="268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ОБРАЗОВАНИЕ</a:t>
              </a:r>
            </a:p>
          </p:txBody>
        </p:sp>
      </p:grpSp>
      <p:sp>
        <p:nvSpPr>
          <p:cNvPr id="315396" name="Rectangle 3"/>
          <p:cNvSpPr>
            <a:spLocks noGrp="1"/>
          </p:cNvSpPr>
          <p:nvPr>
            <p:ph type="body" idx="4294967295"/>
          </p:nvPr>
        </p:nvSpPr>
        <p:spPr>
          <a:xfrm>
            <a:off x="228600" y="1143000"/>
            <a:ext cx="8534400" cy="5181600"/>
          </a:xfrm>
        </p:spPr>
        <p:txBody>
          <a:bodyPr/>
          <a:lstStyle/>
          <a:p>
            <a:pPr indent="-160338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600" b="1" dirty="0" smtClean="0">
                <a:latin typeface="Times New Roman" pitchFamily="18" charset="0"/>
              </a:rPr>
              <a:t>         </a:t>
            </a:r>
          </a:p>
          <a:p>
            <a:pPr indent="-160338"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За счет средств бюджета МО «Нукутский район» </a:t>
            </a:r>
          </a:p>
          <a:p>
            <a:pPr indent="-160338"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в течение 2019 года проведены мероприятия: </a:t>
            </a:r>
          </a:p>
          <a:p>
            <a:pPr indent="-160338" algn="ctr" eaLnBrk="1" hangingPunct="1">
              <a:spcBef>
                <a:spcPts val="0"/>
              </a:spcBef>
              <a:buFont typeface="Wingdings 2" pitchFamily="18" charset="2"/>
              <a:buNone/>
            </a:pPr>
            <a:endParaRPr lang="ru-RU" sz="20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639762" indent="-457200" algn="just" eaLnBrk="1" hangingPunct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строительство теплых туалетов в 5 образовательных учреждениях </a:t>
            </a:r>
            <a:r>
              <a:rPr lang="ru-RU" sz="2800" dirty="0" smtClean="0">
                <a:solidFill>
                  <a:srgbClr val="333333"/>
                </a:solidFill>
                <a:latin typeface="Times New Roman" pitchFamily="18" charset="0"/>
              </a:rPr>
              <a:t>на общую сумму   </a:t>
            </a:r>
            <a:r>
              <a:rPr lang="ru-RU" sz="2800" b="1" dirty="0" smtClean="0">
                <a:solidFill>
                  <a:srgbClr val="333333"/>
                </a:solidFill>
                <a:latin typeface="Times New Roman" pitchFamily="18" charset="0"/>
              </a:rPr>
              <a:t>2 130,4 тыс. рублей;</a:t>
            </a:r>
          </a:p>
          <a:p>
            <a:pPr marL="639762" indent="-457200" algn="just" eaLnBrk="1" hangingPunct="1">
              <a:spcBef>
                <a:spcPts val="200"/>
              </a:spcBef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реконструкция системы отопления  МКОУ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</a:rPr>
              <a:t>Зунгарская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ООШ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на сумму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895,0 тыс. рублей;</a:t>
            </a:r>
          </a:p>
          <a:p>
            <a:pPr marL="639762" indent="-457200" algn="just" eaLnBrk="1" hangingPunct="1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утепление помещения спортивного зала МБОУ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</a:rPr>
              <a:t>Новоленинская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СОШ на сумму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333,1 тыс. рублей;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39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6DEFBB-5692-464C-A22E-BBFA28BE8D6C}" type="slidenum">
              <a:rPr lang="ru-RU"/>
              <a:pPr>
                <a:defRPr/>
              </a:pPr>
              <a:t>38</a:t>
            </a:fld>
            <a:endParaRPr lang="ru-RU"/>
          </a:p>
        </p:txBody>
      </p:sp>
      <p:grpSp>
        <p:nvGrpSpPr>
          <p:cNvPr id="315395" name="Group 8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315397" name="Picture 1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5398" name="Picture 11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5399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5400" name="Text Box 13"/>
            <p:cNvSpPr txBox="1">
              <a:spLocks noChangeArrowheads="1"/>
            </p:cNvSpPr>
            <p:nvPr/>
          </p:nvSpPr>
          <p:spPr bwMode="auto">
            <a:xfrm>
              <a:off x="240" y="144"/>
              <a:ext cx="268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ОБРАЗОВАНИЕ</a:t>
              </a:r>
            </a:p>
          </p:txBody>
        </p:sp>
      </p:grpSp>
      <p:sp>
        <p:nvSpPr>
          <p:cNvPr id="315396" name="Rectangle 3"/>
          <p:cNvSpPr>
            <a:spLocks noGrp="1"/>
          </p:cNvSpPr>
          <p:nvPr>
            <p:ph type="body" idx="4294967295"/>
          </p:nvPr>
        </p:nvSpPr>
        <p:spPr>
          <a:xfrm>
            <a:off x="228600" y="1143000"/>
            <a:ext cx="8447856" cy="5181600"/>
          </a:xfrm>
        </p:spPr>
        <p:txBody>
          <a:bodyPr/>
          <a:lstStyle/>
          <a:p>
            <a:pPr indent="-160338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600" b="1" dirty="0" smtClean="0">
                <a:latin typeface="Times New Roman" pitchFamily="18" charset="0"/>
              </a:rPr>
              <a:t>         </a:t>
            </a:r>
          </a:p>
          <a:p>
            <a:pPr marL="182562" indent="0" algn="just" eaLnBrk="1" hangingPunct="1">
              <a:spcBef>
                <a:spcPts val="0"/>
              </a:spcBef>
              <a:buNone/>
            </a:pPr>
            <a:endParaRPr lang="ru-RU" sz="1400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pPr marL="639762" indent="-457200" algn="just" eaLnBrk="1" hangingPunct="1">
              <a:spcBef>
                <a:spcPts val="500"/>
              </a:spcBef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замена окон в </a:t>
            </a:r>
            <a:r>
              <a:rPr lang="ru-RU" sz="28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Наймодайской</a:t>
            </a:r>
            <a:r>
              <a:rPr lang="ru-RU" sz="28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НОШ </a:t>
            </a:r>
            <a:r>
              <a:rPr lang="ru-RU" sz="2800" dirty="0" smtClean="0">
                <a:solidFill>
                  <a:srgbClr val="333333"/>
                </a:solidFill>
                <a:latin typeface="Times New Roman" pitchFamily="18" charset="0"/>
              </a:rPr>
              <a:t>на общую </a:t>
            </a:r>
            <a:r>
              <a:rPr lang="ru-RU" sz="2800" smtClean="0">
                <a:solidFill>
                  <a:srgbClr val="333333"/>
                </a:solidFill>
                <a:latin typeface="Times New Roman" pitchFamily="18" charset="0"/>
              </a:rPr>
              <a:t>сумму </a:t>
            </a:r>
            <a:r>
              <a:rPr lang="ru-RU" sz="2800" b="1" smtClean="0">
                <a:solidFill>
                  <a:srgbClr val="333333"/>
                </a:solidFill>
                <a:latin typeface="Times New Roman" pitchFamily="18" charset="0"/>
              </a:rPr>
              <a:t>371,5 </a:t>
            </a:r>
            <a:r>
              <a:rPr lang="ru-RU" sz="2800" b="1" dirty="0" smtClean="0">
                <a:solidFill>
                  <a:srgbClr val="333333"/>
                </a:solidFill>
                <a:latin typeface="Times New Roman" pitchFamily="18" charset="0"/>
              </a:rPr>
              <a:t>тыс. рублей;</a:t>
            </a:r>
          </a:p>
          <a:p>
            <a:pPr marL="639762" indent="-457200" algn="just" eaLnBrk="1" hangingPunct="1">
              <a:spcBef>
                <a:spcPts val="500"/>
              </a:spcBef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ремонт кровли в МКДОУ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</a:rPr>
              <a:t>Новоленинский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детский сад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на сумму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43,0 тыс. рублей;</a:t>
            </a:r>
          </a:p>
          <a:p>
            <a:pPr marL="639762" indent="-457200" algn="just" eaLnBrk="1" hangingPunct="1">
              <a:spcBef>
                <a:spcPts val="500"/>
              </a:spcBef>
              <a:buFont typeface="Wingdings" pitchFamily="2" charset="2"/>
              <a:buChar char="Ø"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</a:rPr>
              <a:t>р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емонт здания МКДОУ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</a:rPr>
              <a:t>Харетский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детский сад на сумму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257,7 тыс. рублей;</a:t>
            </a:r>
          </a:p>
          <a:p>
            <a:pPr marL="639762" indent="-457200" algn="just" eaLnBrk="1" hangingPunct="1">
              <a:spcBef>
                <a:spcPts val="500"/>
              </a:spcBef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устройство противопожарного водоснабжения в 5 образовательных учреждениях на сумму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2 000,2 тыс. рублей</a:t>
            </a:r>
          </a:p>
        </p:txBody>
      </p:sp>
    </p:spTree>
    <p:extLst>
      <p:ext uri="{BB962C8B-B14F-4D97-AF65-F5344CB8AC3E}">
        <p14:creationId xmlns:p14="http://schemas.microsoft.com/office/powerpoint/2010/main" val="350876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6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532D7-A394-4E5F-981C-CF7DD8E074BE}" type="slidenum">
              <a:rPr lang="ru-RU"/>
              <a:pPr>
                <a:defRPr/>
              </a:pPr>
              <a:t>39</a:t>
            </a:fld>
            <a:endParaRPr lang="ru-RU"/>
          </a:p>
        </p:txBody>
      </p:sp>
      <p:pic>
        <p:nvPicPr>
          <p:cNvPr id="314371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990600"/>
            <a:ext cx="8763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4372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4373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4374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89" y="1268760"/>
            <a:ext cx="3657295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4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68761"/>
            <a:ext cx="3807880" cy="230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44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88" y="3717032"/>
            <a:ext cx="3678255" cy="2675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45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1" y="3717032"/>
            <a:ext cx="3807880" cy="2675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905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669E98-2D61-4A51-BB0D-AADE297FC84C}" type="slidenum">
              <a:rPr lang="ru-RU"/>
              <a:pPr>
                <a:defRPr/>
              </a:pPr>
              <a:t>4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9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0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066800"/>
            <a:ext cx="8305800" cy="6858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Механическое движение населения, чел.</a:t>
            </a:r>
            <a:endParaRPr lang="ru-RU" sz="2600" dirty="0" smtClean="0"/>
          </a:p>
        </p:txBody>
      </p:sp>
      <p:sp>
        <p:nvSpPr>
          <p:cNvPr id="2055" name="Rectangle 4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954880"/>
              </p:ext>
            </p:extLst>
          </p:nvPr>
        </p:nvGraphicFramePr>
        <p:xfrm>
          <a:off x="500063" y="2071688"/>
          <a:ext cx="8237537" cy="442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801" name="Лист" r:id="rId7" imgW="7372384" imgH="3819575" progId="Excel.Sheet.8">
                  <p:embed/>
                </p:oleObj>
              </mc:Choice>
              <mc:Fallback>
                <p:oleObj name="Лист" r:id="rId7" imgW="7372384" imgH="3819575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3" y="2071688"/>
                        <a:ext cx="8237537" cy="4424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81000" y="228600"/>
            <a:ext cx="434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НАСЕЛЕНИЕ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63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ADF8FF-4496-4628-B0BF-73E40E34D8B3}" type="slidenum">
              <a:rPr lang="ru-RU"/>
              <a:pPr>
                <a:defRPr/>
              </a:pPr>
              <a:t>40</a:t>
            </a:fld>
            <a:endParaRPr lang="ru-RU"/>
          </a:p>
        </p:txBody>
      </p:sp>
      <p:grpSp>
        <p:nvGrpSpPr>
          <p:cNvPr id="325635" name="Group 5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325638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5639" name="Picture 8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5640" name="Picture 9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5636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447800"/>
            <a:ext cx="8229600" cy="4800600"/>
          </a:xfrm>
        </p:spPr>
        <p:txBody>
          <a:bodyPr/>
          <a:lstStyle/>
          <a:p>
            <a:pPr marL="0" indent="269875" algn="ctr">
              <a:lnSpc>
                <a:spcPct val="90000"/>
              </a:lnSpc>
              <a:buFont typeface="Wingdings 2" pitchFamily="18" charset="2"/>
              <a:buNone/>
              <a:tabLst>
                <a:tab pos="87313" algn="l"/>
              </a:tabLs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В рамках проекта «Народные инициативы» </a:t>
            </a:r>
          </a:p>
          <a:p>
            <a:pPr marL="0" indent="269875" algn="ctr">
              <a:lnSpc>
                <a:spcPct val="90000"/>
              </a:lnSpc>
              <a:buFont typeface="Wingdings 2" pitchFamily="18" charset="2"/>
              <a:buNone/>
              <a:tabLst>
                <a:tab pos="87313" algn="l"/>
              </a:tabLs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в 2019 году проведены мероприятия:</a:t>
            </a:r>
          </a:p>
          <a:p>
            <a:pPr marL="0" indent="269875" algn="just">
              <a:lnSpc>
                <a:spcPct val="90000"/>
              </a:lnSpc>
              <a:buFont typeface="Wingdings 2" pitchFamily="18" charset="2"/>
              <a:buNone/>
              <a:tabLst>
                <a:tab pos="87313" algn="l"/>
              </a:tabLst>
            </a:pPr>
            <a:endParaRPr lang="ru-RU" sz="1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269875" algn="just">
              <a:lnSpc>
                <a:spcPct val="90000"/>
              </a:lnSpc>
              <a:buFont typeface="Wingdings 2" pitchFamily="18" charset="2"/>
              <a:buNone/>
              <a:tabLst>
                <a:tab pos="87313" algn="l"/>
              </a:tabLst>
            </a:pPr>
            <a:endParaRPr lang="ru-RU" sz="1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269875" algn="just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ремонт МКУ КДЦ «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Новоленино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 сумму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117,8 тыс. рублей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  <a:endParaRPr lang="ru-RU" sz="20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269875" algn="just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ремонт Ворот-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Онгойского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клуба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сумму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295,0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269875" algn="just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ремонт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Большебаяновского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клуба,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Харетского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Дома Досуга на сумму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88,0 тыс. рублей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69875" algn="just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ремонт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системы отопления МКУ КДЦ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«Первомайское»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сумму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90,0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269875" algn="just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ремонт системы отопления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Куйтинского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клуба на сумму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300,1 тыс. рублей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69875" algn="just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ограждение Васильевского сельского клуба на сумму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55,0 тыс. рублей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пр.</a:t>
            </a:r>
          </a:p>
        </p:txBody>
      </p:sp>
      <p:sp>
        <p:nvSpPr>
          <p:cNvPr id="325637" name="Text Box 11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КУЛЬТУРА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FE4E2-5AEB-46E2-B91A-044214E317CA}" type="slidenum">
              <a:rPr lang="ru-RU"/>
              <a:pPr>
                <a:defRPr/>
              </a:pPr>
              <a:t>41</a:t>
            </a:fld>
            <a:endParaRPr lang="ru-RU"/>
          </a:p>
        </p:txBody>
      </p:sp>
      <p:grpSp>
        <p:nvGrpSpPr>
          <p:cNvPr id="23557" name="Group 14"/>
          <p:cNvGrpSpPr>
            <a:grpSpLocks/>
          </p:cNvGrpSpPr>
          <p:nvPr/>
        </p:nvGrpSpPr>
        <p:grpSpPr bwMode="auto">
          <a:xfrm>
            <a:off x="250825" y="76200"/>
            <a:ext cx="8893175" cy="6650039"/>
            <a:chOff x="158" y="0"/>
            <a:chExt cx="5602" cy="4189"/>
          </a:xfrm>
        </p:grpSpPr>
        <p:pic>
          <p:nvPicPr>
            <p:cNvPr id="23559" name="Picture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0" name="Picture 1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1" name="Picture 11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2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3" name="Text Box 13"/>
            <p:cNvSpPr txBox="1">
              <a:spLocks noChangeArrowheads="1"/>
            </p:cNvSpPr>
            <p:nvPr/>
          </p:nvSpPr>
          <p:spPr bwMode="auto">
            <a:xfrm>
              <a:off x="240" y="119"/>
              <a:ext cx="268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ФИЗИЧЕСКАЯ КУЛЬТУРА</a:t>
              </a:r>
              <a:endPara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3558" name="Rectangle 5"/>
          <p:cNvSpPr>
            <a:spLocks noGrp="1"/>
          </p:cNvSpPr>
          <p:nvPr>
            <p:ph type="title" idx="4294967295"/>
          </p:nvPr>
        </p:nvSpPr>
        <p:spPr>
          <a:xfrm>
            <a:off x="533400" y="838200"/>
            <a:ext cx="8153400" cy="838200"/>
          </a:xfrm>
        </p:spPr>
        <p:txBody>
          <a:bodyPr/>
          <a:lstStyle/>
          <a:p>
            <a:pPr algn="ctr"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Областные культурно-спортивные мероприятия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988840"/>
            <a:ext cx="835292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На территории нашего района в 2019 году проведены областные культурно-спортивные мероприятия:</a:t>
            </a:r>
          </a:p>
          <a:p>
            <a:pPr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1)	XXXVIII сельские спортивные областные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игры (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1 место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2)	Третий областной школьный праздник «Сур-Харбан-2019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1 место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3)	региональный этап Всероссийского фестиваля национальных и  неолимпийских видов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спорта (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2 место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55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FE4E2-5AEB-46E2-B91A-044214E317CA}" type="slidenum">
              <a:rPr lang="ru-RU"/>
              <a:pPr>
                <a:defRPr/>
              </a:pPr>
              <a:t>42</a:t>
            </a:fld>
            <a:endParaRPr lang="ru-RU"/>
          </a:p>
        </p:txBody>
      </p:sp>
      <p:grpSp>
        <p:nvGrpSpPr>
          <p:cNvPr id="23557" name="Group 14"/>
          <p:cNvGrpSpPr>
            <a:grpSpLocks/>
          </p:cNvGrpSpPr>
          <p:nvPr/>
        </p:nvGrpSpPr>
        <p:grpSpPr bwMode="auto">
          <a:xfrm>
            <a:off x="250825" y="76200"/>
            <a:ext cx="8893175" cy="6650038"/>
            <a:chOff x="158" y="0"/>
            <a:chExt cx="5602" cy="4189"/>
          </a:xfrm>
        </p:grpSpPr>
        <p:pic>
          <p:nvPicPr>
            <p:cNvPr id="23559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0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1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2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3" name="Text Box 13"/>
            <p:cNvSpPr txBox="1">
              <a:spLocks noChangeArrowheads="1"/>
            </p:cNvSpPr>
            <p:nvPr/>
          </p:nvSpPr>
          <p:spPr bwMode="auto">
            <a:xfrm>
              <a:off x="240" y="119"/>
              <a:ext cx="268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ФИЗИЧЕСКАЯ КУЛЬТУРА</a:t>
              </a:r>
              <a:endPara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3558" name="Rectangle 5"/>
          <p:cNvSpPr>
            <a:spLocks noGrp="1"/>
          </p:cNvSpPr>
          <p:nvPr>
            <p:ph type="title" idx="4294967295"/>
          </p:nvPr>
        </p:nvSpPr>
        <p:spPr>
          <a:xfrm>
            <a:off x="533400" y="912812"/>
            <a:ext cx="8153400" cy="763587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Доля населения систематически занимающегося физической культурой и спортом, %</a:t>
            </a:r>
          </a:p>
        </p:txBody>
      </p:sp>
      <p:graphicFrame>
        <p:nvGraphicFramePr>
          <p:cNvPr id="2355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882381"/>
              </p:ext>
            </p:extLst>
          </p:nvPr>
        </p:nvGraphicFramePr>
        <p:xfrm>
          <a:off x="467544" y="2060848"/>
          <a:ext cx="8280920" cy="4464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325" name="Лист" r:id="rId7" imgW="7991424" imgH="4095701" progId="Excel.Sheet.8">
                  <p:embed/>
                </p:oleObj>
              </mc:Choice>
              <mc:Fallback>
                <p:oleObj name="Лист" r:id="rId7" imgW="7991424" imgH="4095701" progId="Excel.Sheet.8">
                  <p:embed/>
                  <p:pic>
                    <p:nvPicPr>
                      <p:cNvPr id="0" name="Picture 1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060848"/>
                        <a:ext cx="8280920" cy="44644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749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FA297-FAC9-4F14-B246-1B27D3ACC3FF}" type="slidenum">
              <a:rPr lang="ru-RU"/>
              <a:pPr>
                <a:defRPr/>
              </a:pPr>
              <a:t>43</a:t>
            </a:fld>
            <a:endParaRPr lang="ru-RU"/>
          </a:p>
        </p:txBody>
      </p:sp>
      <p:pic>
        <p:nvPicPr>
          <p:cNvPr id="3205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6" name="Picture 4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7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518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ФИЗИЧЕСКАЯ КУЛЬТУРА</a:t>
            </a:r>
          </a:p>
        </p:txBody>
      </p:sp>
      <p:sp>
        <p:nvSpPr>
          <p:cNvPr id="320519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8458200" cy="5029200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000" dirty="0" smtClean="0"/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рамках соглашения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с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Министерством спорта Иркутской области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о предоставлении субсидий местным бюджетам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приобретён спортивный инвентарь </a:t>
            </a: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оборудование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Нукутской ДЮСШ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ru-RU" sz="28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(общий объём финансирования составил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886,4 тыс. рублей,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в т.ч. из бюджета МО «Нукутский район» -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53,2 тыс. 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74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FA297-FAC9-4F14-B246-1B27D3ACC3FF}" type="slidenum">
              <a:rPr lang="ru-RU"/>
              <a:pPr>
                <a:defRPr/>
              </a:pPr>
              <a:t>44</a:t>
            </a:fld>
            <a:endParaRPr lang="ru-RU"/>
          </a:p>
        </p:txBody>
      </p:sp>
      <p:pic>
        <p:nvPicPr>
          <p:cNvPr id="3205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6" name="Picture 4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7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518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ЖКХ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0519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8458200" cy="5029200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000" dirty="0" smtClean="0"/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10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рамках реализации муниципальной программы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«Коммунальная инфраструктура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объектов социальной сферы» на 2019 – 2023 годы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проведён ремонт котельного оборудования 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инженерных сетей в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Харетская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ru-RU" sz="28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(общий объём финансирования составил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1,8 млн. рублей,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в т.ч. из бюджета МО «Нукутский район» -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0,3 млн. 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FA297-FAC9-4F14-B246-1B27D3ACC3FF}" type="slidenum">
              <a:rPr lang="ru-RU"/>
              <a:pPr>
                <a:defRPr/>
              </a:pPr>
              <a:t>45</a:t>
            </a:fld>
            <a:endParaRPr lang="ru-RU"/>
          </a:p>
        </p:txBody>
      </p:sp>
      <p:pic>
        <p:nvPicPr>
          <p:cNvPr id="3205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6" name="Picture 4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7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518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ДОРОЖНОЕ ХОЗЯЙСТВО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0519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412776"/>
            <a:ext cx="8367464" cy="4896544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Капитальный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</a:rPr>
              <a:t>ремонт объектов дорожного 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хозяйства в 2019 год: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ru-RU" sz="10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47675" algn="just" eaLnBrk="1" hangingPunct="1">
              <a:lnSpc>
                <a:spcPct val="110000"/>
              </a:lnSpc>
              <a:buClrTx/>
              <a:buSzPct val="100000"/>
              <a:buFont typeface="+mj-lt"/>
              <a:buAutoNum type="arabicParenR"/>
              <a:tabLst>
                <a:tab pos="447675" algn="l"/>
              </a:tabLst>
            </a:pP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автомобильная дорога </a:t>
            </a:r>
            <a:r>
              <a:rPr lang="ru-RU" sz="2500" dirty="0">
                <a:solidFill>
                  <a:schemeClr val="tx1"/>
                </a:solidFill>
                <a:latin typeface="Times New Roman" pitchFamily="18" charset="0"/>
              </a:rPr>
              <a:t>в п. Новонукутский (ул. Ленина, Трактовая, Сосновая) на сумму 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</a:rPr>
              <a:t>81,0 млн. рублей </a:t>
            </a:r>
            <a:r>
              <a:rPr lang="ru-RU" sz="2500" dirty="0">
                <a:solidFill>
                  <a:schemeClr val="tx1"/>
                </a:solidFill>
                <a:latin typeface="Times New Roman" pitchFamily="18" charset="0"/>
              </a:rPr>
              <a:t>– 2,7 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км;</a:t>
            </a:r>
            <a:endParaRPr lang="ru-RU" sz="25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47675" algn="just" eaLnBrk="1" hangingPunct="1">
              <a:lnSpc>
                <a:spcPct val="110000"/>
              </a:lnSpc>
              <a:buClrTx/>
              <a:buSzPct val="100000"/>
              <a:buFont typeface="+mj-lt"/>
              <a:buAutoNum type="arabicParenR"/>
              <a:tabLst>
                <a:tab pos="447675" algn="l"/>
              </a:tabLst>
            </a:pP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автомобильная дорога </a:t>
            </a:r>
            <a:r>
              <a:rPr lang="ru-RU" sz="2500" dirty="0">
                <a:solidFill>
                  <a:schemeClr val="tx1"/>
                </a:solidFill>
                <a:latin typeface="Times New Roman" pitchFamily="18" charset="0"/>
              </a:rPr>
              <a:t>«</a:t>
            </a:r>
            <a:r>
              <a:rPr lang="ru-RU" sz="2500" dirty="0" err="1">
                <a:solidFill>
                  <a:schemeClr val="tx1"/>
                </a:solidFill>
                <a:latin typeface="Times New Roman" pitchFamily="18" charset="0"/>
              </a:rPr>
              <a:t>Залари</a:t>
            </a:r>
            <a:r>
              <a:rPr lang="ru-RU" sz="2500" dirty="0">
                <a:solidFill>
                  <a:schemeClr val="tx1"/>
                </a:solidFill>
                <a:latin typeface="Times New Roman" pitchFamily="18" charset="0"/>
              </a:rPr>
              <a:t> – Жигалово» – </a:t>
            </a:r>
            <a:r>
              <a:rPr lang="ru-RU" sz="2500" dirty="0" err="1">
                <a:solidFill>
                  <a:schemeClr val="tx1"/>
                </a:solidFill>
                <a:latin typeface="Times New Roman" pitchFamily="18" charset="0"/>
              </a:rPr>
              <a:t>Хареты</a:t>
            </a:r>
            <a:r>
              <a:rPr lang="ru-RU" sz="2500" dirty="0">
                <a:solidFill>
                  <a:schemeClr val="tx1"/>
                </a:solidFill>
                <a:latin typeface="Times New Roman" pitchFamily="18" charset="0"/>
              </a:rPr>
              <a:t> – </a:t>
            </a:r>
            <a:r>
              <a:rPr lang="ru-RU" sz="2500" dirty="0" err="1" smtClean="0">
                <a:solidFill>
                  <a:schemeClr val="tx1"/>
                </a:solidFill>
                <a:latin typeface="Times New Roman" pitchFamily="18" charset="0"/>
              </a:rPr>
              <a:t>Большебаяновская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» </a:t>
            </a:r>
            <a:r>
              <a:rPr lang="ru-RU" sz="2500" dirty="0">
                <a:solidFill>
                  <a:schemeClr val="tx1"/>
                </a:solidFill>
                <a:latin typeface="Times New Roman" pitchFamily="18" charset="0"/>
              </a:rPr>
              <a:t>на сумму 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</a:rPr>
              <a:t>56,4 млн. рублей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 – 3,7 км;</a:t>
            </a:r>
            <a:endParaRPr lang="ru-RU" sz="25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47675" algn="just" eaLnBrk="1" hangingPunct="1">
              <a:lnSpc>
                <a:spcPct val="110000"/>
              </a:lnSpc>
              <a:buClrTx/>
              <a:buSzPct val="100000"/>
              <a:buFont typeface="+mj-lt"/>
              <a:buAutoNum type="arabicParenR"/>
              <a:tabLst>
                <a:tab pos="447675" algn="l"/>
              </a:tabLst>
            </a:pP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автомобильная дорога </a:t>
            </a:r>
            <a:r>
              <a:rPr lang="ru-RU" sz="2500" dirty="0">
                <a:solidFill>
                  <a:schemeClr val="tx1"/>
                </a:solidFill>
                <a:latin typeface="Times New Roman" pitchFamily="18" charset="0"/>
              </a:rPr>
              <a:t>«Новоленино – Первомайское» на сумму </a:t>
            </a:r>
            <a:r>
              <a:rPr lang="ru-RU" sz="2500" b="1" dirty="0">
                <a:solidFill>
                  <a:schemeClr val="tx1"/>
                </a:solidFill>
                <a:latin typeface="Times New Roman" pitchFamily="18" charset="0"/>
              </a:rPr>
              <a:t>50,0 млн. 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</a:rPr>
              <a:t>рублей 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– 15 км;</a:t>
            </a:r>
          </a:p>
          <a:p>
            <a:pPr marL="0" indent="447675" algn="just" eaLnBrk="1" hangingPunct="1">
              <a:lnSpc>
                <a:spcPct val="110000"/>
              </a:lnSpc>
              <a:buClrTx/>
              <a:buSzPct val="100000"/>
              <a:buFont typeface="+mj-lt"/>
              <a:buAutoNum type="arabicParenR"/>
              <a:tabLst>
                <a:tab pos="447675" algn="l"/>
              </a:tabLst>
            </a:pPr>
            <a:r>
              <a:rPr lang="ru-RU" sz="2500" dirty="0">
                <a:solidFill>
                  <a:schemeClr val="tx1"/>
                </a:solidFill>
                <a:latin typeface="Times New Roman" pitchFamily="18" charset="0"/>
              </a:rPr>
              <a:t>а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втомобильная дорога «</a:t>
            </a:r>
            <a:r>
              <a:rPr lang="ru-RU" sz="2500" dirty="0" err="1" smtClean="0">
                <a:solidFill>
                  <a:schemeClr val="tx1"/>
                </a:solidFill>
                <a:latin typeface="Times New Roman" pitchFamily="18" charset="0"/>
              </a:rPr>
              <a:t>Залари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 – Жигалово» на границе с </a:t>
            </a:r>
            <a:r>
              <a:rPr lang="ru-RU" sz="2500" dirty="0" err="1" smtClean="0">
                <a:solidFill>
                  <a:schemeClr val="tx1"/>
                </a:solidFill>
                <a:latin typeface="Times New Roman" pitchFamily="18" charset="0"/>
              </a:rPr>
              <a:t>Заларинским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 районом на сумму 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</a:rPr>
              <a:t>31,6 млн. рублей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 – 1,9 км</a:t>
            </a:r>
            <a:endParaRPr lang="ru-RU" sz="25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ru-RU" sz="10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10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21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65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45AF2E-8588-495C-81E9-C58D1270B1E5}" type="slidenum">
              <a:rPr lang="ru-RU"/>
              <a:pPr>
                <a:defRPr/>
              </a:pPr>
              <a:t>46</a:t>
            </a:fld>
            <a:endParaRPr lang="ru-RU"/>
          </a:p>
        </p:txBody>
      </p:sp>
      <p:pic>
        <p:nvPicPr>
          <p:cNvPr id="3266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295400"/>
            <a:ext cx="7391400" cy="431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6660" name="Picture 4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274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6661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01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6662" name="Text Box 6"/>
          <p:cNvSpPr txBox="1">
            <a:spLocks noChangeArrowheads="1"/>
          </p:cNvSpPr>
          <p:nvPr/>
        </p:nvSpPr>
        <p:spPr bwMode="auto">
          <a:xfrm>
            <a:off x="179388" y="273050"/>
            <a:ext cx="46069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1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Отчет мэра МО «Нукутский район»</a:t>
            </a:r>
          </a:p>
        </p:txBody>
      </p:sp>
      <p:sp>
        <p:nvSpPr>
          <p:cNvPr id="32666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143000" y="1447800"/>
            <a:ext cx="7086600" cy="4038600"/>
          </a:xfrm>
        </p:spPr>
        <p:txBody>
          <a:bodyPr/>
          <a:lstStyle/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ru-RU" sz="14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</a:rPr>
              <a:t>Основные задачи и мероприятия</a:t>
            </a:r>
          </a:p>
          <a:p>
            <a:pPr algn="ctr">
              <a:buFont typeface="Wingdings 2" pitchFamily="18" charset="2"/>
              <a:buNone/>
            </a:pP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</a:rPr>
              <a:t>МО «Нукутский район»</a:t>
            </a:r>
          </a:p>
          <a:p>
            <a:pPr algn="ctr">
              <a:buFont typeface="Wingdings 2" pitchFamily="18" charset="2"/>
              <a:buNone/>
            </a:pP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</a:rPr>
              <a:t> на 2020 год</a:t>
            </a:r>
            <a:endParaRPr lang="ru-RU" sz="3600" b="1" i="1" dirty="0" smtClean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80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87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D7F5AB-FA5F-4AC4-8B3F-10051B95FF72}" type="slidenum">
              <a:rPr lang="ru-RU"/>
              <a:pPr>
                <a:defRPr/>
              </a:pPr>
              <a:t>47</a:t>
            </a:fld>
            <a:endParaRPr lang="ru-RU"/>
          </a:p>
        </p:txBody>
      </p:sp>
      <p:grpSp>
        <p:nvGrpSpPr>
          <p:cNvPr id="335875" name="Group 2"/>
          <p:cNvGrpSpPr>
            <a:grpSpLocks/>
          </p:cNvGrpSpPr>
          <p:nvPr/>
        </p:nvGrpSpPr>
        <p:grpSpPr bwMode="auto">
          <a:xfrm>
            <a:off x="179388" y="76200"/>
            <a:ext cx="8964612" cy="6650038"/>
            <a:chOff x="113" y="0"/>
            <a:chExt cx="5647" cy="4189"/>
          </a:xfrm>
        </p:grpSpPr>
        <p:pic>
          <p:nvPicPr>
            <p:cNvPr id="335878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5879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5880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5881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5882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335876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Создание благоприятных условий для проживания населения</a:t>
            </a:r>
          </a:p>
        </p:txBody>
      </p:sp>
      <p:sp>
        <p:nvSpPr>
          <p:cNvPr id="335877" name="Rectangle 10"/>
          <p:cNvSpPr>
            <a:spLocks noGrp="1"/>
          </p:cNvSpPr>
          <p:nvPr>
            <p:ph type="body" idx="1"/>
          </p:nvPr>
        </p:nvSpPr>
        <p:spPr>
          <a:xfrm>
            <a:off x="533400" y="2060848"/>
            <a:ext cx="8229600" cy="4416152"/>
          </a:xfrm>
        </p:spPr>
        <p:txBody>
          <a:bodyPr/>
          <a:lstStyle/>
          <a:p>
            <a:pPr marL="0" indent="355600">
              <a:buFont typeface="Wingdings 2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Мероприятия в сфере культуры: </a:t>
            </a:r>
          </a:p>
          <a:p>
            <a:pPr marL="0" indent="355600">
              <a:lnSpc>
                <a:spcPct val="80000"/>
              </a:lnSpc>
              <a:buFont typeface="Wingdings 2" pitchFamily="18" charset="2"/>
              <a:buNone/>
            </a:pPr>
            <a:endParaRPr lang="ru-RU" sz="10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ru-RU" sz="5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продолжение реализации Плана мероприятий, направленных на повышение эффективности в сфере культуры;</a:t>
            </a:r>
          </a:p>
          <a:p>
            <a:pPr marL="0" indent="355600" algn="just">
              <a:buClr>
                <a:schemeClr val="tx1"/>
              </a:buClr>
              <a:buFont typeface="Wingdings" pitchFamily="2" charset="2"/>
              <a:buNone/>
            </a:pPr>
            <a:endParaRPr lang="ru-RU" sz="6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совершенствование работы по расширению перечня и повышению качества услуг в учреждениях культуры; </a:t>
            </a:r>
          </a:p>
          <a:p>
            <a:pPr marL="0" indent="355600" algn="just">
              <a:buClr>
                <a:schemeClr val="tx1"/>
              </a:buClr>
              <a:buFont typeface="Wingdings" pitchFamily="2" charset="2"/>
              <a:buNone/>
            </a:pPr>
            <a:endParaRPr lang="ru-RU" sz="6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укрепление материально-технической базы муниципальных учреждений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230598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89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0DB715-49DD-48CE-A186-FC977AA6366E}" type="slidenum">
              <a:rPr lang="ru-RU"/>
              <a:pPr>
                <a:defRPr/>
              </a:pPr>
              <a:t>48</a:t>
            </a:fld>
            <a:endParaRPr lang="ru-RU"/>
          </a:p>
        </p:txBody>
      </p:sp>
      <p:grpSp>
        <p:nvGrpSpPr>
          <p:cNvPr id="336899" name="Group 2"/>
          <p:cNvGrpSpPr>
            <a:grpSpLocks/>
          </p:cNvGrpSpPr>
          <p:nvPr/>
        </p:nvGrpSpPr>
        <p:grpSpPr bwMode="auto">
          <a:xfrm>
            <a:off x="179388" y="76200"/>
            <a:ext cx="8964612" cy="6650038"/>
            <a:chOff x="113" y="0"/>
            <a:chExt cx="5647" cy="4189"/>
          </a:xfrm>
        </p:grpSpPr>
        <p:pic>
          <p:nvPicPr>
            <p:cNvPr id="336902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6903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6904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6905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6906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336900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Создание благоприятных условий для проживания населения</a:t>
            </a:r>
          </a:p>
        </p:txBody>
      </p:sp>
      <p:sp>
        <p:nvSpPr>
          <p:cNvPr id="336901" name="Rectangle 10"/>
          <p:cNvSpPr>
            <a:spLocks noGrp="1"/>
          </p:cNvSpPr>
          <p:nvPr>
            <p:ph type="body" idx="1"/>
          </p:nvPr>
        </p:nvSpPr>
        <p:spPr>
          <a:xfrm>
            <a:off x="533400" y="2057400"/>
            <a:ext cx="8229600" cy="4419600"/>
          </a:xfrm>
        </p:spPr>
        <p:txBody>
          <a:bodyPr/>
          <a:lstStyle/>
          <a:p>
            <a:pPr marL="0" indent="355600">
              <a:buFont typeface="Wingdings 2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Мероприятия в сфере ФК и спорта: </a:t>
            </a:r>
          </a:p>
          <a:p>
            <a:pPr marL="0" indent="355600">
              <a:buFont typeface="Wingdings 2" pitchFamily="18" charset="2"/>
              <a:buNone/>
            </a:pPr>
            <a:endParaRPr lang="ru-RU" sz="10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привлечение жителей района к регулярным занятиям физической культуры и массовым спортом;</a:t>
            </a:r>
          </a:p>
          <a:p>
            <a:pPr marL="0" indent="355600" algn="just">
              <a:buClr>
                <a:schemeClr val="tx1"/>
              </a:buClr>
              <a:buFont typeface="Wingdings" pitchFamily="2" charset="2"/>
              <a:buNone/>
            </a:pPr>
            <a:endParaRPr lang="ru-RU" sz="5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совершенствование работы по расширению перечня и повышению качества услуг в учреждениях культуры;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None/>
            </a:pPr>
            <a:endParaRPr lang="ru-RU" sz="5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формирование здорового образа жизни среди детей и молодежи;</a:t>
            </a:r>
          </a:p>
          <a:p>
            <a:pPr marL="0" indent="355600" algn="just">
              <a:buClr>
                <a:schemeClr val="tx1"/>
              </a:buClr>
              <a:buFont typeface="Wingdings" pitchFamily="2" charset="2"/>
              <a:buNone/>
            </a:pPr>
            <a:endParaRPr lang="ru-RU" sz="5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формирование у молодежи гражданской ответственности, патриотизма и активной жизненной позиции</a:t>
            </a:r>
          </a:p>
        </p:txBody>
      </p:sp>
    </p:spTree>
    <p:extLst>
      <p:ext uri="{BB962C8B-B14F-4D97-AF65-F5344CB8AC3E}">
        <p14:creationId xmlns:p14="http://schemas.microsoft.com/office/powerpoint/2010/main" val="416079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77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4C0F41-28E0-48C3-AAF1-9DD330768FDF}" type="slidenum">
              <a:rPr lang="ru-RU"/>
              <a:pPr>
                <a:defRPr/>
              </a:pPr>
              <a:t>49</a:t>
            </a:fld>
            <a:endParaRPr lang="ru-RU"/>
          </a:p>
        </p:txBody>
      </p:sp>
      <p:grpSp>
        <p:nvGrpSpPr>
          <p:cNvPr id="331779" name="Group 2"/>
          <p:cNvGrpSpPr>
            <a:grpSpLocks/>
          </p:cNvGrpSpPr>
          <p:nvPr/>
        </p:nvGrpSpPr>
        <p:grpSpPr bwMode="auto">
          <a:xfrm>
            <a:off x="179388" y="55563"/>
            <a:ext cx="8964612" cy="6650037"/>
            <a:chOff x="113" y="0"/>
            <a:chExt cx="5647" cy="4189"/>
          </a:xfrm>
        </p:grpSpPr>
        <p:pic>
          <p:nvPicPr>
            <p:cNvPr id="331782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1783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1784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1785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1786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331780" name="Rectangle 9"/>
          <p:cNvSpPr>
            <a:spLocks noGrp="1"/>
          </p:cNvSpPr>
          <p:nvPr>
            <p:ph type="title"/>
          </p:nvPr>
        </p:nvSpPr>
        <p:spPr>
          <a:xfrm>
            <a:off x="454818" y="971550"/>
            <a:ext cx="8305800" cy="685800"/>
          </a:xfrm>
        </p:spPr>
        <p:txBody>
          <a:bodyPr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Создание благоприятных условий для проживания населения</a:t>
            </a:r>
          </a:p>
        </p:txBody>
      </p:sp>
      <p:sp>
        <p:nvSpPr>
          <p:cNvPr id="331781" name="Rectangle 10"/>
          <p:cNvSpPr>
            <a:spLocks noGrp="1"/>
          </p:cNvSpPr>
          <p:nvPr>
            <p:ph type="body" idx="1"/>
          </p:nvPr>
        </p:nvSpPr>
        <p:spPr>
          <a:xfrm>
            <a:off x="533400" y="1981200"/>
            <a:ext cx="8143056" cy="4495800"/>
          </a:xfrm>
        </p:spPr>
        <p:txBody>
          <a:bodyPr/>
          <a:lstStyle/>
          <a:p>
            <a:pPr marL="182563" indent="-95250">
              <a:lnSpc>
                <a:spcPct val="80000"/>
              </a:lnSpc>
              <a:buFont typeface="Wingdings 2" pitchFamily="18" charset="2"/>
              <a:buNone/>
            </a:pPr>
            <a:endParaRPr lang="ru-RU" sz="7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182563" indent="-95250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Мероприятия, планируемые к реализации в 2020 году: </a:t>
            </a:r>
          </a:p>
          <a:p>
            <a:pPr marL="182563" indent="-95250">
              <a:lnSpc>
                <a:spcPct val="80000"/>
              </a:lnSpc>
              <a:buFont typeface="Wingdings 2" pitchFamily="18" charset="2"/>
              <a:buNone/>
            </a:pPr>
            <a:endParaRPr lang="ru-RU" sz="15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182563" indent="-95250">
              <a:lnSpc>
                <a:spcPct val="80000"/>
              </a:lnSpc>
              <a:spcAft>
                <a:spcPts val="480"/>
              </a:spcAft>
              <a:buFont typeface="Wingdings 2" pitchFamily="18" charset="2"/>
              <a:buNone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</a:rPr>
              <a:t>ремонты:</a:t>
            </a:r>
          </a:p>
          <a:p>
            <a:pPr marL="182563" indent="-95250">
              <a:lnSpc>
                <a:spcPct val="80000"/>
              </a:lnSpc>
              <a:spcAft>
                <a:spcPts val="480"/>
              </a:spcAft>
              <a:buFont typeface="Wingdings 2" pitchFamily="18" charset="2"/>
              <a:buNone/>
            </a:pPr>
            <a:endParaRPr lang="ru-RU" sz="800" b="1" i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182563" indent="-95250" algn="just">
              <a:spcBef>
                <a:spcPts val="0"/>
              </a:spcBef>
              <a:buFont typeface="Wingdings 2" pitchFamily="18" charset="2"/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- 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капитальные ремонты спортивных залов МБОУ </a:t>
            </a:r>
            <a:r>
              <a:rPr lang="ru-RU" sz="2300" dirty="0" err="1" smtClean="0">
                <a:solidFill>
                  <a:schemeClr val="tx1"/>
                </a:solidFill>
                <a:latin typeface="Times New Roman" pitchFamily="18" charset="0"/>
              </a:rPr>
              <a:t>Харетская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 СОШ, МБОУ </a:t>
            </a:r>
            <a:r>
              <a:rPr lang="ru-RU" sz="2300" dirty="0" err="1" smtClean="0">
                <a:solidFill>
                  <a:schemeClr val="tx1"/>
                </a:solidFill>
                <a:latin typeface="Times New Roman" pitchFamily="18" charset="0"/>
              </a:rPr>
              <a:t>Нукутская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 СОШ и МКОУ Первомайская СОШ;</a:t>
            </a:r>
          </a:p>
          <a:p>
            <a:pPr marL="182563" indent="-95250" algn="just">
              <a:buFontTx/>
              <a:buChar char="-"/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 благоустройство зданий (водоснабжение, воздушно-тепловой режим и канализация) МБОУ </a:t>
            </a:r>
            <a:r>
              <a:rPr lang="ru-RU" sz="2300" dirty="0" err="1" smtClean="0">
                <a:solidFill>
                  <a:schemeClr val="tx1"/>
                </a:solidFill>
                <a:latin typeface="Times New Roman" pitchFamily="18" charset="0"/>
              </a:rPr>
              <a:t>Закулейская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 СОШ,  МБОУ </a:t>
            </a:r>
            <a:r>
              <a:rPr lang="ru-RU" sz="2300" dirty="0" err="1" smtClean="0">
                <a:solidFill>
                  <a:schemeClr val="tx1"/>
                </a:solidFill>
                <a:latin typeface="Times New Roman" pitchFamily="18" charset="0"/>
              </a:rPr>
              <a:t>Алтарикская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 СОШ, МБОУ Целинная СОШ и МКОУ </a:t>
            </a:r>
            <a:r>
              <a:rPr lang="ru-RU" sz="2300" dirty="0" err="1" smtClean="0">
                <a:solidFill>
                  <a:schemeClr val="tx1"/>
                </a:solidFill>
                <a:latin typeface="Times New Roman" pitchFamily="18" charset="0"/>
              </a:rPr>
              <a:t>Большебаяновская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 ООШ;</a:t>
            </a:r>
          </a:p>
          <a:p>
            <a:pPr marL="182563" indent="-95250" algn="just">
              <a:buFontTx/>
              <a:buChar char="-"/>
            </a:pPr>
            <a:r>
              <a:rPr lang="ru-RU" sz="23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продолжение ремонта инженерных сетей в МБОУ </a:t>
            </a:r>
            <a:r>
              <a:rPr lang="ru-RU" sz="2300" dirty="0" err="1" smtClean="0">
                <a:solidFill>
                  <a:schemeClr val="tx1"/>
                </a:solidFill>
                <a:latin typeface="Times New Roman" pitchFamily="18" charset="0"/>
              </a:rPr>
              <a:t>Харетская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 СОШ</a:t>
            </a:r>
            <a:endParaRPr lang="ru-RU" sz="2300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88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0ADE0C-5B8E-40F4-9AF7-DB793B236C4B}" type="slidenum">
              <a:rPr lang="ru-RU"/>
              <a:pPr>
                <a:defRPr/>
              </a:pPr>
              <a:t>5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50825" y="55563"/>
            <a:ext cx="8893175" cy="6650037"/>
            <a:chOff x="158" y="0"/>
            <a:chExt cx="5602" cy="4189"/>
          </a:xfrm>
        </p:grpSpPr>
        <p:pic>
          <p:nvPicPr>
            <p:cNvPr id="11272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3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4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5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6" name="Text Box 13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ЭКОНОМИКА</a:t>
              </a:r>
              <a:endPara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270" name="Rectangle 3"/>
          <p:cNvSpPr>
            <a:spLocks noGrp="1"/>
          </p:cNvSpPr>
          <p:nvPr>
            <p:ph type="title" idx="4294967295"/>
          </p:nvPr>
        </p:nvSpPr>
        <p:spPr>
          <a:xfrm>
            <a:off x="914400" y="928670"/>
            <a:ext cx="7315200" cy="785818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Уровень зарегистрированной безработицы, %</a:t>
            </a:r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126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046362"/>
              </p:ext>
            </p:extLst>
          </p:nvPr>
        </p:nvGraphicFramePr>
        <p:xfrm>
          <a:off x="539553" y="2143125"/>
          <a:ext cx="8208911" cy="424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825" name="Лист" r:id="rId7" imgW="5867535" imgH="3057659" progId="Excel.Sheet.8">
                  <p:embed/>
                </p:oleObj>
              </mc:Choice>
              <mc:Fallback>
                <p:oleObj name="Лист" r:id="rId7" imgW="5867535" imgH="3057659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3" y="2143125"/>
                        <a:ext cx="8208911" cy="42465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80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EEC67B-7C82-44C9-B3FA-0E9B260422E9}" type="slidenum">
              <a:rPr lang="ru-RU"/>
              <a:pPr>
                <a:defRPr/>
              </a:pPr>
              <a:t>50</a:t>
            </a:fld>
            <a:endParaRPr lang="ru-RU"/>
          </a:p>
        </p:txBody>
      </p:sp>
      <p:grpSp>
        <p:nvGrpSpPr>
          <p:cNvPr id="332803" name="Group 2"/>
          <p:cNvGrpSpPr>
            <a:grpSpLocks/>
          </p:cNvGrpSpPr>
          <p:nvPr/>
        </p:nvGrpSpPr>
        <p:grpSpPr bwMode="auto">
          <a:xfrm>
            <a:off x="179388" y="0"/>
            <a:ext cx="8964612" cy="6650038"/>
            <a:chOff x="113" y="0"/>
            <a:chExt cx="5647" cy="4189"/>
          </a:xfrm>
        </p:grpSpPr>
        <p:pic>
          <p:nvPicPr>
            <p:cNvPr id="332806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7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8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9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2810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332804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Создание благоприятных условий для проживания населения</a:t>
            </a:r>
          </a:p>
        </p:txBody>
      </p:sp>
      <p:sp>
        <p:nvSpPr>
          <p:cNvPr id="332805" name="Rectangle 10"/>
          <p:cNvSpPr>
            <a:spLocks noGrp="1"/>
          </p:cNvSpPr>
          <p:nvPr>
            <p:ph type="body" idx="1"/>
          </p:nvPr>
        </p:nvSpPr>
        <p:spPr>
          <a:xfrm>
            <a:off x="533400" y="1916832"/>
            <a:ext cx="8143056" cy="4560168"/>
          </a:xfrm>
        </p:spPr>
        <p:txBody>
          <a:bodyPr/>
          <a:lstStyle/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Мероприятия, планируемые к реализации в 2020 году: </a:t>
            </a:r>
          </a:p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endParaRPr lang="ru-RU" sz="9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Font typeface="Wingdings 2" pitchFamily="18" charset="2"/>
              <a:buNone/>
              <a:tabLst>
                <a:tab pos="269875" algn="l"/>
              </a:tabLst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</a:rPr>
              <a:t>завершение строительства:</a:t>
            </a:r>
          </a:p>
          <a:p>
            <a:pPr algn="just">
              <a:spcBef>
                <a:spcPts val="0"/>
              </a:spcBef>
              <a:buFontTx/>
              <a:buChar char="-"/>
              <a:tabLst>
                <a:tab pos="269875" algn="l"/>
              </a:tabLst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средней общеобразовательной школы на 154 места в п. Целинный;</a:t>
            </a:r>
          </a:p>
          <a:p>
            <a:pPr algn="just">
              <a:buFontTx/>
              <a:buChar char="-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Дома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культуры в с.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Нукуты</a:t>
            </a:r>
          </a:p>
          <a:p>
            <a:pPr marL="0" indent="0" algn="just">
              <a:spcBef>
                <a:spcPts val="1200"/>
              </a:spcBef>
              <a:spcAft>
                <a:spcPts val="600"/>
              </a:spcAft>
              <a:buNone/>
              <a:tabLst>
                <a:tab pos="269875" algn="l"/>
              </a:tabLst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</a:rPr>
              <a:t>начало 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</a:rPr>
              <a:t>строительства:</a:t>
            </a:r>
          </a:p>
          <a:p>
            <a:pPr algn="just">
              <a:spcBef>
                <a:spcPts val="0"/>
              </a:spcBef>
              <a:buFontTx/>
              <a:buChar char="-"/>
              <a:tabLst>
                <a:tab pos="269875" algn="l"/>
              </a:tabLst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многофункционального учреждения культуры в п. Новонукутский;</a:t>
            </a:r>
          </a:p>
          <a:p>
            <a:pPr algn="just">
              <a:spcBef>
                <a:spcPts val="576"/>
              </a:spcBef>
              <a:buFontTx/>
              <a:buChar char="-"/>
              <a:tabLst>
                <a:tab pos="269875" algn="l"/>
              </a:tabLst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ФАП 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</a:rPr>
              <a:t>в с. </a:t>
            </a:r>
            <a:r>
              <a:rPr lang="ru-RU" sz="2300" dirty="0" err="1" smtClean="0">
                <a:solidFill>
                  <a:schemeClr val="tx1"/>
                </a:solidFill>
                <a:latin typeface="Times New Roman" pitchFamily="18" charset="0"/>
              </a:rPr>
              <a:t>Шараты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algn="just">
              <a:spcBef>
                <a:spcPts val="576"/>
              </a:spcBef>
              <a:buFontTx/>
              <a:buChar char="-"/>
              <a:tabLst>
                <a:tab pos="269875" algn="l"/>
              </a:tabLst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локального водопровода в МО «Нукуты»</a:t>
            </a: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3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3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82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80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EEC67B-7C82-44C9-B3FA-0E9B260422E9}" type="slidenum">
              <a:rPr lang="ru-RU"/>
              <a:pPr>
                <a:defRPr/>
              </a:pPr>
              <a:t>51</a:t>
            </a:fld>
            <a:endParaRPr lang="ru-RU"/>
          </a:p>
        </p:txBody>
      </p:sp>
      <p:grpSp>
        <p:nvGrpSpPr>
          <p:cNvPr id="332803" name="Group 2"/>
          <p:cNvGrpSpPr>
            <a:grpSpLocks/>
          </p:cNvGrpSpPr>
          <p:nvPr/>
        </p:nvGrpSpPr>
        <p:grpSpPr bwMode="auto">
          <a:xfrm>
            <a:off x="179388" y="0"/>
            <a:ext cx="8964612" cy="6650038"/>
            <a:chOff x="113" y="0"/>
            <a:chExt cx="5647" cy="4189"/>
          </a:xfrm>
        </p:grpSpPr>
        <p:pic>
          <p:nvPicPr>
            <p:cNvPr id="332806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7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8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9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2810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332804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Проектирование социально-значимых объектов          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                                         (ПСД в наличии)</a:t>
            </a:r>
          </a:p>
        </p:txBody>
      </p:sp>
      <p:sp>
        <p:nvSpPr>
          <p:cNvPr id="332805" name="Rectangle 10"/>
          <p:cNvSpPr>
            <a:spLocks noGrp="1"/>
          </p:cNvSpPr>
          <p:nvPr>
            <p:ph type="body" idx="1"/>
          </p:nvPr>
        </p:nvSpPr>
        <p:spPr>
          <a:xfrm>
            <a:off x="533400" y="1988840"/>
            <a:ext cx="8143056" cy="4488160"/>
          </a:xfrm>
        </p:spPr>
        <p:txBody>
          <a:bodyPr/>
          <a:lstStyle/>
          <a:p>
            <a:pPr marL="0" indent="0" algn="just">
              <a:buNone/>
              <a:tabLst>
                <a:tab pos="269875" algn="l"/>
              </a:tabLst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</a:rPr>
              <a:t>строительство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</a:rPr>
              <a:t>:</a:t>
            </a:r>
          </a:p>
          <a:p>
            <a:pPr algn="just">
              <a:spcBef>
                <a:spcPts val="0"/>
              </a:spcBef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второй школы в п. Новонукутский</a:t>
            </a:r>
          </a:p>
          <a:p>
            <a:pPr marL="0" indent="0">
              <a:spcBef>
                <a:spcPts val="1000"/>
              </a:spcBef>
              <a:buFont typeface="Wingdings 2" pitchFamily="18" charset="2"/>
              <a:buNone/>
              <a:tabLst>
                <a:tab pos="269875" algn="l"/>
              </a:tabLst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</a:rPr>
              <a:t>капитальные ремонты:</a:t>
            </a:r>
          </a:p>
          <a:p>
            <a:pPr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МКОУ Первомайская СОШ;</a:t>
            </a:r>
          </a:p>
          <a:p>
            <a:pPr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МБОУ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Нукутская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СОШ;</a:t>
            </a:r>
          </a:p>
          <a:p>
            <a:pPr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МБОУ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Закулейская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СОШ;</a:t>
            </a:r>
          </a:p>
          <a:p>
            <a:pPr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МБОУ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Харетская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СОШ;</a:t>
            </a:r>
          </a:p>
          <a:p>
            <a:pPr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МБОУ Верхне-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Куйтинская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ООШ;</a:t>
            </a:r>
          </a:p>
          <a:p>
            <a:pPr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МКДОУ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Алтарикский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детский сад;</a:t>
            </a:r>
          </a:p>
          <a:p>
            <a:pPr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МКДОУ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Новоленинский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детский сад</a:t>
            </a: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3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84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80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EEC67B-7C82-44C9-B3FA-0E9B260422E9}" type="slidenum">
              <a:rPr lang="ru-RU"/>
              <a:pPr>
                <a:defRPr/>
              </a:pPr>
              <a:t>52</a:t>
            </a:fld>
            <a:endParaRPr lang="ru-RU"/>
          </a:p>
        </p:txBody>
      </p:sp>
      <p:grpSp>
        <p:nvGrpSpPr>
          <p:cNvPr id="332803" name="Group 2"/>
          <p:cNvGrpSpPr>
            <a:grpSpLocks/>
          </p:cNvGrpSpPr>
          <p:nvPr/>
        </p:nvGrpSpPr>
        <p:grpSpPr bwMode="auto">
          <a:xfrm>
            <a:off x="179388" y="0"/>
            <a:ext cx="8964612" cy="6650038"/>
            <a:chOff x="113" y="0"/>
            <a:chExt cx="5647" cy="4189"/>
          </a:xfrm>
        </p:grpSpPr>
        <p:pic>
          <p:nvPicPr>
            <p:cNvPr id="332806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7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8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9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2810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332804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Проектирование социально-значимых объектов           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                          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           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(ПСД в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разработке)</a:t>
            </a:r>
          </a:p>
        </p:txBody>
      </p:sp>
      <p:sp>
        <p:nvSpPr>
          <p:cNvPr id="332805" name="Rectangle 10"/>
          <p:cNvSpPr>
            <a:spLocks noGrp="1"/>
          </p:cNvSpPr>
          <p:nvPr>
            <p:ph type="body" idx="1"/>
          </p:nvPr>
        </p:nvSpPr>
        <p:spPr>
          <a:xfrm>
            <a:off x="533400" y="1988840"/>
            <a:ext cx="8143056" cy="4488160"/>
          </a:xfrm>
        </p:spPr>
        <p:txBody>
          <a:bodyPr/>
          <a:lstStyle/>
          <a:p>
            <a:pPr marL="0" indent="0" algn="just">
              <a:buNone/>
              <a:tabLst>
                <a:tab pos="269875" algn="l"/>
              </a:tabLst>
            </a:pPr>
            <a:endParaRPr lang="ru-RU" sz="2000" b="1" i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spcAft>
                <a:spcPts val="500"/>
              </a:spcAft>
              <a:buNone/>
              <a:tabLst>
                <a:tab pos="269875" algn="l"/>
              </a:tabLst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</a:rPr>
              <a:t>строительство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</a:rPr>
              <a:t>: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ш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кола-сад в д. Ворот-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Онгой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школа-сад в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с.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Хадахан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школа-сад в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с. Заречный;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дом культуры в с. Тангуты;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локальный водовод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Наймодай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Ункурлик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– Целинный;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локальный водовод Новонукутский 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Хареты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больничный комплекс ОГБУЗ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Нукутская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РБ»</a:t>
            </a: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endParaRPr lang="ru-RU" sz="2000" b="1" i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3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92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80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EEC67B-7C82-44C9-B3FA-0E9B260422E9}" type="slidenum">
              <a:rPr lang="ru-RU"/>
              <a:pPr>
                <a:defRPr/>
              </a:pPr>
              <a:t>53</a:t>
            </a:fld>
            <a:endParaRPr lang="ru-RU"/>
          </a:p>
        </p:txBody>
      </p:sp>
      <p:grpSp>
        <p:nvGrpSpPr>
          <p:cNvPr id="332803" name="Group 2"/>
          <p:cNvGrpSpPr>
            <a:grpSpLocks/>
          </p:cNvGrpSpPr>
          <p:nvPr/>
        </p:nvGrpSpPr>
        <p:grpSpPr bwMode="auto">
          <a:xfrm>
            <a:off x="179388" y="0"/>
            <a:ext cx="8964612" cy="6650038"/>
            <a:chOff x="113" y="0"/>
            <a:chExt cx="5647" cy="4189"/>
          </a:xfrm>
        </p:grpSpPr>
        <p:pic>
          <p:nvPicPr>
            <p:cNvPr id="332806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7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8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9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2810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332804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Проектирование социально-значимых объектов           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                                  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  (планируемые ПСД)</a:t>
            </a:r>
          </a:p>
        </p:txBody>
      </p:sp>
      <p:sp>
        <p:nvSpPr>
          <p:cNvPr id="332805" name="Rectangle 10"/>
          <p:cNvSpPr>
            <a:spLocks noGrp="1"/>
          </p:cNvSpPr>
          <p:nvPr>
            <p:ph type="body" idx="1"/>
          </p:nvPr>
        </p:nvSpPr>
        <p:spPr>
          <a:xfrm>
            <a:off x="533400" y="1988840"/>
            <a:ext cx="8143056" cy="4488160"/>
          </a:xfrm>
        </p:spPr>
        <p:txBody>
          <a:bodyPr/>
          <a:lstStyle/>
          <a:p>
            <a:pPr marL="0" indent="0" algn="just">
              <a:buNone/>
              <a:tabLst>
                <a:tab pos="269875" algn="l"/>
              </a:tabLst>
            </a:pPr>
            <a:endParaRPr lang="ru-RU" sz="2000" b="1" i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spcAft>
                <a:spcPts val="500"/>
              </a:spcAft>
              <a:buNone/>
              <a:tabLst>
                <a:tab pos="269875" algn="l"/>
              </a:tabLst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</a:rPr>
              <a:t>капитальные ремонты: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</a:endParaRP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МКДОУ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Закулейский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детский сад;</a:t>
            </a:r>
          </a:p>
          <a:p>
            <a:pPr marL="0" indent="0" algn="just">
              <a:lnSpc>
                <a:spcPct val="150000"/>
              </a:lnSpc>
              <a:spcBef>
                <a:spcPts val="1000"/>
              </a:spcBef>
              <a:buNone/>
              <a:tabLst>
                <a:tab pos="269875" algn="l"/>
              </a:tabLst>
            </a:pP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</a:rPr>
              <a:t>с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</a:rPr>
              <a:t>троительство: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</a:endParaRP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Дом культуры в с.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Хареты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Дом культуры в п.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Новоленино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спортивный комплекс для занятий национальными видами спорта в п. Новонукутский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endParaRPr lang="ru-RU" sz="2000" b="1" i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3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4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FA297-FAC9-4F14-B246-1B27D3ACC3FF}" type="slidenum">
              <a:rPr lang="ru-RU"/>
              <a:pPr>
                <a:defRPr/>
              </a:pPr>
              <a:t>54</a:t>
            </a:fld>
            <a:endParaRPr lang="ru-RU"/>
          </a:p>
        </p:txBody>
      </p:sp>
      <p:pic>
        <p:nvPicPr>
          <p:cNvPr id="3205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6" name="Picture 4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7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518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ДОРОЖНОЕ ХОЗЯЙСТВО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0519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484784"/>
            <a:ext cx="8367464" cy="4763616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Планируемый ремонт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объектов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дорожного хозяйства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ru-RU" sz="7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ru-RU" sz="7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</a:rPr>
              <a:t> на 2020 год: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ru-RU" sz="700" b="1" i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47675" algn="just" eaLnBrk="1" hangingPunct="1">
              <a:buClrTx/>
              <a:buSzPct val="100000"/>
              <a:buFont typeface="+mj-lt"/>
              <a:buAutoNum type="arabicParenR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капитальный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ремонт моста р. Ей на 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63,5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млн.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47675" algn="just" eaLnBrk="1" hangingPunct="1">
              <a:buClrTx/>
              <a:buSzPct val="100000"/>
              <a:buFont typeface="+mj-lt"/>
              <a:buAutoNum type="arabicParenR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к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апитальный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ремонт ул.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Ербанова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в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п. Новонукутский на сумму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30,0 млн.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47675" algn="just" eaLnBrk="1" hangingPunct="1">
              <a:buClrTx/>
              <a:buSzPct val="100000"/>
              <a:buFont typeface="+mj-lt"/>
              <a:buAutoNum type="arabicParenR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капитальный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ремонт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автомобильной дороги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«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</a:rPr>
              <a:t>Залари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 –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Жигалово – Ей 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Шараты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» на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155,0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млн.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ru-RU" sz="700" b="1" i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700" b="1" i="1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10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87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FA297-FAC9-4F14-B246-1B27D3ACC3FF}" type="slidenum">
              <a:rPr lang="ru-RU"/>
              <a:pPr>
                <a:defRPr/>
              </a:pPr>
              <a:t>55</a:t>
            </a:fld>
            <a:endParaRPr lang="ru-RU"/>
          </a:p>
        </p:txBody>
      </p:sp>
      <p:pic>
        <p:nvPicPr>
          <p:cNvPr id="3205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6" name="Picture 4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7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518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ДОРОЖНОЕ ХОЗЯЙСТВО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0519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340768"/>
            <a:ext cx="8367464" cy="4907632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Планируемый ремонт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объектов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дорожного хозяйства</a:t>
            </a:r>
          </a:p>
          <a:p>
            <a:pPr marL="0" indent="0" algn="ctr" eaLnBrk="1" hangingPunct="1">
              <a:lnSpc>
                <a:spcPct val="90000"/>
              </a:lnSpc>
              <a:spcBef>
                <a:spcPts val="0"/>
              </a:spcBef>
              <a:buNone/>
            </a:pPr>
            <a:endParaRPr lang="ru-RU" sz="7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ts val="0"/>
              </a:spcBef>
              <a:buNone/>
            </a:pPr>
            <a:endParaRPr lang="ru-RU" sz="7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</a:rPr>
              <a:t>на перспективу: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47675" algn="just" eaLnBrk="1" hangingPunct="1">
              <a:buClrTx/>
              <a:buSzPct val="100000"/>
              <a:buFont typeface="+mj-lt"/>
              <a:buAutoNum type="arabicParenR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капитальный ремонт «Подъезда к д.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</a:rPr>
              <a:t>Хамхар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» на сумму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59,0 млн. рублей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 – 3,4 км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marL="0" indent="447675" algn="just" eaLnBrk="1" hangingPunct="1">
              <a:buClrTx/>
              <a:buSzPct val="100000"/>
              <a:buFont typeface="+mj-lt"/>
              <a:buAutoNum type="arabicParenR" startAt="2"/>
              <a:tabLst>
                <a:tab pos="0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капитальный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ремонт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автомобильной дороги «Нукуты – Ворот-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Онгой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» на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99,4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млн.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рублей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– 5,7 км;</a:t>
            </a:r>
          </a:p>
          <a:p>
            <a:pPr marL="0" indent="447675" algn="just" eaLnBrk="1" hangingPunct="1">
              <a:buClrTx/>
              <a:buSzPct val="100000"/>
              <a:buFont typeface="+mj-lt"/>
              <a:buAutoNum type="arabicParenR" startAt="2"/>
              <a:tabLst>
                <a:tab pos="0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капитальный ремонт автомобильной дороги «Нукуты – Ворот-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Онгой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Закулей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Хадахан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» на 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410,0 млн. 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– 23,0 км;</a:t>
            </a:r>
          </a:p>
          <a:p>
            <a:pPr marL="0" indent="447675" algn="just" eaLnBrk="1" hangingPunct="1">
              <a:buClrTx/>
              <a:buSzPct val="100000"/>
              <a:buFont typeface="+mj-lt"/>
              <a:buAutoNum type="arabicParenR" startAt="2"/>
              <a:tabLst>
                <a:tab pos="0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капитальный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ремонт автомобильной дороги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«Ворот-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Онгой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Макарьевская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»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на 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178,3 млн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. рублей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 –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10,0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км;</a:t>
            </a:r>
          </a:p>
          <a:p>
            <a:pPr marL="0" indent="447675" algn="just" eaLnBrk="1" hangingPunct="1">
              <a:buClrTx/>
              <a:buSzPct val="100000"/>
              <a:buFont typeface="+mj-lt"/>
              <a:buAutoNum type="arabicParenR"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47675" algn="just" eaLnBrk="1" hangingPunct="1">
              <a:buClrTx/>
              <a:buSzPct val="100000"/>
              <a:buFont typeface="+mj-lt"/>
              <a:buAutoNum type="arabicParenR"/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10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83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2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BF3EED-907E-43CD-BBFF-725A6626EC76}" type="slidenum">
              <a:rPr lang="ru-RU"/>
              <a:pPr>
                <a:defRPr/>
              </a:pPr>
              <a:t>56</a:t>
            </a:fld>
            <a:endParaRPr lang="ru-RU"/>
          </a:p>
        </p:txBody>
      </p:sp>
      <p:pic>
        <p:nvPicPr>
          <p:cNvPr id="33792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481138"/>
            <a:ext cx="7391400" cy="431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24" name="Picture 8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274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25" name="Picture 9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01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26" name="Text Box 10"/>
          <p:cNvSpPr txBox="1">
            <a:spLocks noChangeArrowheads="1"/>
          </p:cNvSpPr>
          <p:nvPr/>
        </p:nvSpPr>
        <p:spPr bwMode="auto">
          <a:xfrm>
            <a:off x="179388" y="349250"/>
            <a:ext cx="46069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1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Отчет мэра МО «Нукутский район»</a:t>
            </a:r>
          </a:p>
        </p:txBody>
      </p:sp>
      <p:sp>
        <p:nvSpPr>
          <p:cNvPr id="337927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09600" y="914400"/>
            <a:ext cx="8153400" cy="32004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Tx/>
              <a:buFontTx/>
              <a:buNone/>
            </a:pPr>
            <a:endParaRPr lang="ru-RU" b="1" smtClean="0"/>
          </a:p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Tx/>
              <a:buFontTx/>
              <a:buNone/>
            </a:pPr>
            <a:endParaRPr lang="ru-RU" b="1" smtClean="0"/>
          </a:p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Tx/>
              <a:buFontTx/>
              <a:buNone/>
            </a:pPr>
            <a:endParaRPr lang="ru-RU" b="1" smtClean="0"/>
          </a:p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Tx/>
              <a:buFontTx/>
              <a:buNone/>
            </a:pPr>
            <a:r>
              <a:rPr lang="ru-RU" sz="6000" b="1" i="1" smtClean="0">
                <a:solidFill>
                  <a:schemeClr val="tx1"/>
                </a:solidFill>
                <a:latin typeface="Monotype Corsiva" pitchFamily="66" charset="0"/>
              </a:rPr>
              <a:t>Спасибо за внимание!</a:t>
            </a:r>
          </a:p>
          <a:p>
            <a:pPr eaLnBrk="1" hangingPunct="1">
              <a:lnSpc>
                <a:spcPct val="90000"/>
              </a:lnSpc>
            </a:pPr>
            <a:endParaRPr lang="ru-RU" sz="6000" b="1" i="1" smtClean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49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976FF8-1ADD-45AB-912E-3659A2DEB28C}" type="slidenum">
              <a:rPr lang="ru-RU"/>
              <a:pPr>
                <a:defRPr/>
              </a:pPr>
              <a:t>6</a:t>
            </a:fld>
            <a:endParaRPr lang="ru-RU"/>
          </a:p>
        </p:txBody>
      </p:sp>
      <p:grpSp>
        <p:nvGrpSpPr>
          <p:cNvPr id="13317" name="Group 6"/>
          <p:cNvGrpSpPr>
            <a:grpSpLocks/>
          </p:cNvGrpSpPr>
          <p:nvPr/>
        </p:nvGrpSpPr>
        <p:grpSpPr bwMode="auto">
          <a:xfrm>
            <a:off x="250825" y="228600"/>
            <a:ext cx="8893175" cy="6477000"/>
            <a:chOff x="158" y="0"/>
            <a:chExt cx="5602" cy="4189"/>
          </a:xfrm>
        </p:grpSpPr>
        <p:pic>
          <p:nvPicPr>
            <p:cNvPr id="13319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0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1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2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3" name="Text Box 12"/>
            <p:cNvSpPr txBox="1">
              <a:spLocks noChangeArrowheads="1"/>
            </p:cNvSpPr>
            <p:nvPr/>
          </p:nvSpPr>
          <p:spPr bwMode="auto">
            <a:xfrm>
              <a:off x="240" y="119"/>
              <a:ext cx="2688" cy="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ЭКОНОМИКА</a:t>
              </a:r>
            </a:p>
          </p:txBody>
        </p:sp>
      </p:grpSp>
      <p:sp>
        <p:nvSpPr>
          <p:cNvPr id="13318" name="Rectangle 2"/>
          <p:cNvSpPr>
            <a:spLocks noGrp="1"/>
          </p:cNvSpPr>
          <p:nvPr>
            <p:ph type="title" idx="4294967295"/>
          </p:nvPr>
        </p:nvSpPr>
        <p:spPr>
          <a:xfrm>
            <a:off x="1066800" y="1143000"/>
            <a:ext cx="7315200" cy="6858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Среднесписочная численность работающих, чел.</a:t>
            </a:r>
          </a:p>
        </p:txBody>
      </p:sp>
      <p:graphicFrame>
        <p:nvGraphicFramePr>
          <p:cNvPr id="13314" name="Object 4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90083240"/>
              </p:ext>
            </p:extLst>
          </p:nvPr>
        </p:nvGraphicFramePr>
        <p:xfrm>
          <a:off x="500034" y="2214554"/>
          <a:ext cx="8215370" cy="4286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276" name="Worksheet" r:id="rId7" imgW="6772228" imgH="3686027" progId="Excel.Sheet.8">
                  <p:embed/>
                </p:oleObj>
              </mc:Choice>
              <mc:Fallback>
                <p:oleObj name="Worksheet" r:id="rId7" imgW="6772228" imgH="3686027" progId="Excel.Sheet.8">
                  <p:embed/>
                  <p:pic>
                    <p:nvPicPr>
                      <p:cNvPr id="0" name="Picture 5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2214554"/>
                        <a:ext cx="8215370" cy="42862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271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5DADE6-8E9C-4F82-961F-6E67B558BB2D}" type="slidenum">
              <a:rPr lang="ru-RU"/>
              <a:pPr>
                <a:defRPr/>
              </a:pPr>
              <a:t>7</a:t>
            </a:fld>
            <a:endParaRPr lang="ru-RU"/>
          </a:p>
        </p:txBody>
      </p:sp>
      <p:grpSp>
        <p:nvGrpSpPr>
          <p:cNvPr id="14341" name="Group 8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14345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6" name="Picture 1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7" name="Picture 12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8" name="Picture 13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342" name="Rectangle 2"/>
          <p:cNvSpPr>
            <a:spLocks noGrp="1"/>
          </p:cNvSpPr>
          <p:nvPr>
            <p:ph type="title" idx="4294967295"/>
          </p:nvPr>
        </p:nvSpPr>
        <p:spPr>
          <a:xfrm>
            <a:off x="1752600" y="1066800"/>
            <a:ext cx="5791200" cy="609600"/>
          </a:xfrm>
        </p:spPr>
        <p:txBody>
          <a:bodyPr/>
          <a:lstStyle/>
          <a:p>
            <a:pPr algn="ctr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Средняя заработная плата, руб.</a:t>
            </a:r>
          </a:p>
        </p:txBody>
      </p:sp>
      <p:sp>
        <p:nvSpPr>
          <p:cNvPr id="14343" name="Rectangle 5"/>
          <p:cNvSpPr>
            <a:spLocks noChangeArrowheads="1"/>
          </p:cNvSpPr>
          <p:nvPr/>
        </p:nvSpPr>
        <p:spPr bwMode="auto">
          <a:xfrm>
            <a:off x="0" y="2659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586213"/>
              </p:ext>
            </p:extLst>
          </p:nvPr>
        </p:nvGraphicFramePr>
        <p:xfrm>
          <a:off x="427039" y="2066925"/>
          <a:ext cx="8288366" cy="4505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00" name="Worksheet" r:id="rId7" imgW="6600889" imgH="3410096" progId="Excel.Sheet.8">
                  <p:embed/>
                </p:oleObj>
              </mc:Choice>
              <mc:Fallback>
                <p:oleObj name="Worksheet" r:id="rId7" imgW="6600889" imgH="3410096" progId="Excel.Sheet.8">
                  <p:embed/>
                  <p:pic>
                    <p:nvPicPr>
                      <p:cNvPr id="0" name="Picture 2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9" y="2066925"/>
                        <a:ext cx="8288366" cy="450534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4" name="Text Box 12"/>
          <p:cNvSpPr txBox="1">
            <a:spLocks noChangeArrowheads="1"/>
          </p:cNvSpPr>
          <p:nvPr/>
        </p:nvSpPr>
        <p:spPr bwMode="auto">
          <a:xfrm>
            <a:off x="381000" y="22860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ЭКОНОМИКА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8D151E-B057-41D9-A68A-C86BBF321C3C}" type="slidenum">
              <a:rPr lang="ru-RU"/>
              <a:pPr>
                <a:defRPr/>
              </a:pPr>
              <a:t>8</a:t>
            </a:fld>
            <a:endParaRPr lang="ru-RU"/>
          </a:p>
        </p:txBody>
      </p:sp>
      <p:grpSp>
        <p:nvGrpSpPr>
          <p:cNvPr id="5125" name="Group 10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5128" name="Picture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9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0" name="Picture 14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1" name="Picture 15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2" name="Text Box 16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ФИНАНСЫ</a:t>
              </a:r>
            </a:p>
          </p:txBody>
        </p:sp>
      </p:grpSp>
      <p:sp>
        <p:nvSpPr>
          <p:cNvPr id="5126" name="Rectangle 2"/>
          <p:cNvSpPr>
            <a:spLocks noGrp="1"/>
          </p:cNvSpPr>
          <p:nvPr>
            <p:ph type="title" idx="4294967295"/>
          </p:nvPr>
        </p:nvSpPr>
        <p:spPr>
          <a:xfrm>
            <a:off x="1295400" y="914400"/>
            <a:ext cx="6400800" cy="9144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Доходы консолидированного бюджета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МО «Нукутский район», млн. руб.</a:t>
            </a:r>
          </a:p>
        </p:txBody>
      </p:sp>
      <p:sp>
        <p:nvSpPr>
          <p:cNvPr id="5127" name="Rectangle 5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482072"/>
              </p:ext>
            </p:extLst>
          </p:nvPr>
        </p:nvGraphicFramePr>
        <p:xfrm>
          <a:off x="498475" y="2066925"/>
          <a:ext cx="8253413" cy="4576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84" name="Worksheet" r:id="rId7" imgW="7791561" imgH="4076803" progId="Excel.Sheet.8">
                  <p:embed/>
                </p:oleObj>
              </mc:Choice>
              <mc:Fallback>
                <p:oleObj name="Worksheet" r:id="rId7" imgW="7791561" imgH="4076803" progId="Excel.Sheet.8">
                  <p:embed/>
                  <p:pic>
                    <p:nvPicPr>
                      <p:cNvPr id="0" name="Picture 2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5" y="2066925"/>
                        <a:ext cx="8253413" cy="45767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8D151E-B057-41D9-A68A-C86BBF321C3C}" type="slidenum">
              <a:rPr lang="ru-RU"/>
              <a:pPr>
                <a:defRPr/>
              </a:pPr>
              <a:t>9</a:t>
            </a:fld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5128" name="Picture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9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0" name="Picture 14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1" name="Picture 15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2" name="Text Box 16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ФИНАНСЫ</a:t>
              </a:r>
            </a:p>
          </p:txBody>
        </p:sp>
      </p:grpSp>
      <p:sp>
        <p:nvSpPr>
          <p:cNvPr id="5126" name="Rectangle 2"/>
          <p:cNvSpPr>
            <a:spLocks noGrp="1"/>
          </p:cNvSpPr>
          <p:nvPr>
            <p:ph type="title" idx="4294967295"/>
          </p:nvPr>
        </p:nvSpPr>
        <p:spPr>
          <a:xfrm>
            <a:off x="1295400" y="914400"/>
            <a:ext cx="6400800" cy="9144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Консолидированный бюджет в разрезе налоговых доходов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, млн. руб.</a:t>
            </a:r>
          </a:p>
        </p:txBody>
      </p:sp>
      <p:sp>
        <p:nvSpPr>
          <p:cNvPr id="5127" name="Rectangle 5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2346927"/>
              </p:ext>
            </p:extLst>
          </p:nvPr>
        </p:nvGraphicFramePr>
        <p:xfrm>
          <a:off x="498475" y="2136775"/>
          <a:ext cx="8177213" cy="423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881" name="Лист" r:id="rId7" imgW="7458159" imgH="3857670" progId="Excel.Sheet.8">
                  <p:embed/>
                </p:oleObj>
              </mc:Choice>
              <mc:Fallback>
                <p:oleObj name="Лист" r:id="rId7" imgW="7458159" imgH="3857670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5" y="2136775"/>
                        <a:ext cx="8177213" cy="4232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рек">
  <a:themeElements>
    <a:clrScheme name="1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1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Трек">
  <a:themeElements>
    <a:clrScheme name="9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9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Трек">
  <a:themeElements>
    <a:clrScheme name="2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2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Трек">
  <a:themeElements>
    <a:clrScheme name="3_Трек 1">
      <a:dk1>
        <a:srgbClr val="444D26"/>
      </a:dk1>
      <a:lt1>
        <a:srgbClr val="FFFFFF"/>
      </a:lt1>
      <a:dk2>
        <a:srgbClr val="000000"/>
      </a:dk2>
      <a:lt2>
        <a:srgbClr val="FEFAC9"/>
      </a:lt2>
      <a:accent1>
        <a:srgbClr val="A5B592"/>
      </a:accent1>
      <a:accent2>
        <a:srgbClr val="F3A447"/>
      </a:accent2>
      <a:accent3>
        <a:srgbClr val="AAAAAA"/>
      </a:accent3>
      <a:accent4>
        <a:srgbClr val="DADADA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3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Трек 1">
        <a:dk1>
          <a:srgbClr val="444D26"/>
        </a:dk1>
        <a:lt1>
          <a:srgbClr val="FFFFFF"/>
        </a:lt1>
        <a:dk2>
          <a:srgbClr val="000000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AAAAAA"/>
        </a:accent3>
        <a:accent4>
          <a:srgbClr val="DADADA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Трек">
  <a:themeElements>
    <a:clrScheme name="4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4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Трек">
  <a:themeElements>
    <a:clrScheme name="5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5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Трек">
  <a:themeElements>
    <a:clrScheme name="6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6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Трек">
  <a:themeElements>
    <a:clrScheme name="7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7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Трек">
  <a:themeElements>
    <a:clrScheme name="8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8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Отчет мэра за 2011 год</Template>
  <TotalTime>15129</TotalTime>
  <Words>1705</Words>
  <Application>Microsoft Office PowerPoint</Application>
  <PresentationFormat>Экран (4:3)</PresentationFormat>
  <Paragraphs>354</Paragraphs>
  <Slides>56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10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56</vt:i4>
      </vt:variant>
    </vt:vector>
  </HeadingPairs>
  <TitlesOfParts>
    <vt:vector size="68" baseType="lpstr">
      <vt:lpstr>1_Трек</vt:lpstr>
      <vt:lpstr>Трек</vt:lpstr>
      <vt:lpstr>2_Трек</vt:lpstr>
      <vt:lpstr>3_Трек</vt:lpstr>
      <vt:lpstr>4_Трек</vt:lpstr>
      <vt:lpstr>5_Трек</vt:lpstr>
      <vt:lpstr>6_Трек</vt:lpstr>
      <vt:lpstr>7_Трек</vt:lpstr>
      <vt:lpstr>8_Трек</vt:lpstr>
      <vt:lpstr>9_Трек</vt:lpstr>
      <vt:lpstr>Worksheet</vt:lpstr>
      <vt:lpstr>Лист</vt:lpstr>
      <vt:lpstr>Презентация PowerPoint</vt:lpstr>
      <vt:lpstr>Численность постоянного населения  МО «Нукутский район», чел.</vt:lpstr>
      <vt:lpstr>Естественное движение населения, чел.</vt:lpstr>
      <vt:lpstr>Механическое движение населения, чел.</vt:lpstr>
      <vt:lpstr>Уровень зарегистрированной безработицы, %</vt:lpstr>
      <vt:lpstr>Среднесписочная численность работающих, чел.</vt:lpstr>
      <vt:lpstr>Средняя заработная плата, руб.</vt:lpstr>
      <vt:lpstr>Доходы консолидированного бюджета МО «Нукутский район», млн. руб.</vt:lpstr>
      <vt:lpstr>Консолидированный бюджет в разрезе налоговых доходов, млн. руб.</vt:lpstr>
      <vt:lpstr>Консолидированный бюджет в разрезе неналоговых доходов, млн. руб.</vt:lpstr>
      <vt:lpstr>Расходы консолидированного бюджета МО «Нукутский район», млн. руб.</vt:lpstr>
      <vt:lpstr>Отгрузка товаров, работ и услуг собственного производства, млрд. руб.</vt:lpstr>
      <vt:lpstr>Индекс промышленного производства, %</vt:lpstr>
      <vt:lpstr>Презентация PowerPoint</vt:lpstr>
      <vt:lpstr>Оборот розничной торговли, млн. руб.</vt:lpstr>
      <vt:lpstr>Оборот общественного питания, млн. руб.</vt:lpstr>
      <vt:lpstr>Инвестиции в основной капитал, млн. руб.</vt:lpstr>
      <vt:lpstr>Количество сельскохозяйственных организаций, ед.</vt:lpstr>
      <vt:lpstr>Презентация PowerPoint</vt:lpstr>
      <vt:lpstr>Динамика производства зерна, тонн</vt:lpstr>
      <vt:lpstr>Урожайность зерновых культур, цн/га</vt:lpstr>
      <vt:lpstr>Поголовье сельскохозяйственных животных, тыс. руб.</vt:lpstr>
      <vt:lpstr>Динамика производства мяса и молока, тонн</vt:lpstr>
      <vt:lpstr>Валовой выпуск сельскохозяйственной  продукции во всех категориях хозяйств, млн. руб.</vt:lpstr>
      <vt:lpstr>Объем государственной поддержки сельхозтоваропроизводителям, млн. руб.</vt:lpstr>
      <vt:lpstr>Ввод в действие жилых домов, кв. м.</vt:lpstr>
      <vt:lpstr>Презентация PowerPoint</vt:lpstr>
      <vt:lpstr>Презентация PowerPoint</vt:lpstr>
      <vt:lpstr>Численность обучающихся в образовательных учреждениях, чел.</vt:lpstr>
      <vt:lpstr>Охват детей в возрасте от 1 года до 6 лет дошкольными учреждениями, %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Областные культурно-спортивные мероприятия</vt:lpstr>
      <vt:lpstr>Доля населения систематически занимающегося физической культурой и спортом, %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Задача: Создание благоприятных условий для проживания населения</vt:lpstr>
      <vt:lpstr>Задача: Создание благоприятных условий для проживания населения</vt:lpstr>
      <vt:lpstr>Задача: Создание благоприятных условий для проживания населения</vt:lpstr>
      <vt:lpstr>Задача: Создание благоприятных условий для проживания населения</vt:lpstr>
      <vt:lpstr>Задача: Проектирование социально-значимых объектов                                                      (ПСД в наличии)</vt:lpstr>
      <vt:lpstr>Задача: Проектирование социально-значимых объектов                                                   (ПСД в разработке)</vt:lpstr>
      <vt:lpstr>Задача: Проектирование социально-значимых объектов                                                 (планируемые ПСД)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1010</cp:revision>
  <cp:lastPrinted>2020-03-06T03:56:47Z</cp:lastPrinted>
  <dcterms:created xsi:type="dcterms:W3CDTF">2013-04-10T07:15:40Z</dcterms:created>
  <dcterms:modified xsi:type="dcterms:W3CDTF">2020-04-15T06:19:54Z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