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  <p:sldMasterId id="2147483652" r:id="rId2"/>
    <p:sldMasterId id="2147483653" r:id="rId3"/>
    <p:sldMasterId id="2147483654" r:id="rId4"/>
    <p:sldMasterId id="2147483655" r:id="rId5"/>
    <p:sldMasterId id="2147483656" r:id="rId6"/>
    <p:sldMasterId id="2147483657" r:id="rId7"/>
    <p:sldMasterId id="2147483658" r:id="rId8"/>
    <p:sldMasterId id="2147483659" r:id="rId9"/>
    <p:sldMasterId id="2147483660" r:id="rId10"/>
  </p:sldMasterIdLst>
  <p:notesMasterIdLst>
    <p:notesMasterId r:id="rId75"/>
  </p:notesMasterIdLst>
  <p:handoutMasterIdLst>
    <p:handoutMasterId r:id="rId76"/>
  </p:handoutMasterIdLst>
  <p:sldIdLst>
    <p:sldId id="489" r:id="rId11"/>
    <p:sldId id="508" r:id="rId12"/>
    <p:sldId id="458" r:id="rId13"/>
    <p:sldId id="362" r:id="rId14"/>
    <p:sldId id="535" r:id="rId15"/>
    <p:sldId id="430" r:id="rId16"/>
    <p:sldId id="364" r:id="rId17"/>
    <p:sldId id="532" r:id="rId18"/>
    <p:sldId id="487" r:id="rId19"/>
    <p:sldId id="370" r:id="rId20"/>
    <p:sldId id="367" r:id="rId21"/>
    <p:sldId id="369" r:id="rId22"/>
    <p:sldId id="530" r:id="rId23"/>
    <p:sldId id="442" r:id="rId24"/>
    <p:sldId id="373" r:id="rId25"/>
    <p:sldId id="504" r:id="rId26"/>
    <p:sldId id="456" r:id="rId27"/>
    <p:sldId id="529" r:id="rId28"/>
    <p:sldId id="379" r:id="rId29"/>
    <p:sldId id="380" r:id="rId30"/>
    <p:sldId id="382" r:id="rId31"/>
    <p:sldId id="482" r:id="rId32"/>
    <p:sldId id="485" r:id="rId33"/>
    <p:sldId id="386" r:id="rId34"/>
    <p:sldId id="520" r:id="rId35"/>
    <p:sldId id="525" r:id="rId36"/>
    <p:sldId id="478" r:id="rId37"/>
    <p:sldId id="509" r:id="rId38"/>
    <p:sldId id="511" r:id="rId39"/>
    <p:sldId id="521" r:id="rId40"/>
    <p:sldId id="483" r:id="rId41"/>
    <p:sldId id="531" r:id="rId42"/>
    <p:sldId id="441" r:id="rId43"/>
    <p:sldId id="515" r:id="rId44"/>
    <p:sldId id="433" r:id="rId45"/>
    <p:sldId id="512" r:id="rId46"/>
    <p:sldId id="513" r:id="rId47"/>
    <p:sldId id="514" r:id="rId48"/>
    <p:sldId id="528" r:id="rId49"/>
    <p:sldId id="516" r:id="rId50"/>
    <p:sldId id="524" r:id="rId51"/>
    <p:sldId id="392" r:id="rId52"/>
    <p:sldId id="517" r:id="rId53"/>
    <p:sldId id="518" r:id="rId54"/>
    <p:sldId id="438" r:id="rId55"/>
    <p:sldId id="519" r:id="rId56"/>
    <p:sldId id="505" r:id="rId57"/>
    <p:sldId id="522" r:id="rId58"/>
    <p:sldId id="510" r:id="rId59"/>
    <p:sldId id="523" r:id="rId60"/>
    <p:sldId id="481" r:id="rId61"/>
    <p:sldId id="480" r:id="rId62"/>
    <p:sldId id="493" r:id="rId63"/>
    <p:sldId id="494" r:id="rId64"/>
    <p:sldId id="495" r:id="rId65"/>
    <p:sldId id="496" r:id="rId66"/>
    <p:sldId id="502" r:id="rId67"/>
    <p:sldId id="498" r:id="rId68"/>
    <p:sldId id="497" r:id="rId69"/>
    <p:sldId id="526" r:id="rId70"/>
    <p:sldId id="527" r:id="rId71"/>
    <p:sldId id="499" r:id="rId72"/>
    <p:sldId id="500" r:id="rId73"/>
    <p:sldId id="429" r:id="rId74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3CC"/>
    <a:srgbClr val="333333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18" autoAdjust="0"/>
    <p:restoredTop sz="94660"/>
  </p:normalViewPr>
  <p:slideViewPr>
    <p:cSldViewPr>
      <p:cViewPr varScale="1">
        <p:scale>
          <a:sx n="84" d="100"/>
          <a:sy n="84" d="100"/>
        </p:scale>
        <p:origin x="-86" y="-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76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slide" Target="slides/slide56.xml"/><Relationship Id="rId74" Type="http://schemas.openxmlformats.org/officeDocument/2006/relationships/slide" Target="slides/slide64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9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0488" y="0"/>
            <a:ext cx="29860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E5D0DC20-A673-4D6F-A45B-61AD338F7F86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79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650"/>
            <a:ext cx="29860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9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0488" y="9518650"/>
            <a:ext cx="29860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6DDB4F2-8D81-4973-8C76-D61B12E170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7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488" y="0"/>
            <a:ext cx="29860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C5957BC-5F45-4A10-8DFF-F7306BE1FDF0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1249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2475"/>
            <a:ext cx="5008563" cy="3756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7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759325"/>
            <a:ext cx="5510213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77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60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7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488" y="9518650"/>
            <a:ext cx="29860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79639C39-94A1-4044-A786-14B78E6FBE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A718A-3295-41D1-AA7F-3379CCE1590E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66995-6DED-4B86-B675-736C2306E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2B4EC-6491-45B8-B381-183F0FDE8A7B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ABFF4-8F2E-454E-9F39-AF4D38C0B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497BE-FD48-49A5-86EA-67E7B9AB720B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27D40-C276-420B-A96E-BC91DB3EB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3D68E-5B95-4B09-AC9F-8E344BF2BD04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12194-D931-49FF-B2F8-0629D0F22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2598E-C492-4890-916F-3BDFA3D1E899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364FC-49AB-43BF-9A3D-E0DEA33E75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696D2-7D41-47B8-B37F-9138AFCFDB2B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A6398-7E02-4EFA-BE11-A9D907573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DEE8F-C341-4323-9F39-46E2CB3FD9DB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C1BFA-DD31-4690-B556-020D526CC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E2CB9-0D95-4901-858B-ED4087E38C07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8D32B-8094-40A5-9007-9F32E81F9E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BD37B-9D54-41D8-B512-9ADB2C317335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6ABB1-F5DF-4232-8494-6C7935403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CCB66-7ADD-436A-9C9A-CF70360D8F9A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3DBC9-7BEB-4457-AA3C-B13CF8FD67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0DE44-F88A-41BD-8B84-4AA579AA3240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319D5-741D-4830-9EF8-96BC82AEF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6EEF3-978D-423A-A436-D92D7430F110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273E5-4FF1-4C75-8158-367E4E7C1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9FC73-7BC3-4336-89D9-2F8A24F94A35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7DD62-B76B-4B86-BB30-F04289126C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F6CEB-ED8D-4C0E-B61A-FFF2B5F9C9E5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F9FAA-FFDF-4B57-9046-6EF369B4DD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B958F-F341-4D33-953C-E4114B88E85A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F1164-3666-42C5-BEFB-88460F1FD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375D0-CF60-434E-8B3F-492D24BB65E0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D018D-69D3-4274-9A45-A9D086EDB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981A6-C20B-47B2-BD5B-93E81BD01AF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88A2B-0B95-4B54-95C5-4B97F9F3D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6E902-7868-4484-BE55-11D01052D838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F47F9-9595-439B-B809-E6B155419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9197D-E41A-44C9-B9C7-B442EF1B2848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F93A-7F5A-4BC7-8BAB-FA0D75879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4B472-64F8-4B6A-B405-E9AFAEC4B055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DF81E-D733-4A59-8908-3DA2444B8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2ED2E-2085-4184-82BB-9FB705EC5BE0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27C11-33FD-421C-A142-59C6FA7419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6A3FC-D002-4CAF-B2BA-F087BE4CCE0D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E5D9E-C8BF-4777-9EE0-1A69E8126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1AE48-3659-45C7-9CC9-DDE663C112C9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52DF8-10B1-42E5-BC95-1A8C8ED6B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28AD9-F0D5-4414-9F00-F133C818B6AB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FD405-D035-4534-9D63-587F0B232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B398B-4E2F-45D7-B94B-A18764627C54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7EE0F-C4C9-4EC1-83FE-BEE6BEF0B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ECD97-E16B-4BA2-87E4-3486A64BCD3C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1D43C-DA2E-439D-93A0-EEF63BF09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59ABA-E767-4218-BBA6-7B67DEB11677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A0307-F611-48CE-93C7-C9060AE68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698CE-5C64-4033-8E03-6B954CA9DCE3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2E453-3B30-4824-AB34-5BE982C963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62412-E831-4452-A065-0C6257F99EDD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51473-11D7-4159-8287-0E901DCC86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4FE17-AD16-423D-945A-5FA0311DEDB4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765AF-3C32-47FF-9653-2C0443F41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70E7-379A-4802-B7BD-4F8B19D3A315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6B4A5-E8F5-4D75-A35C-ABF37A786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E7A9B-3681-40F6-9DF1-395922FBAD5C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F9181-5DE5-4B3A-9E4A-B3F572134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1C045-6B85-453D-9EFE-66B8D6B49FA2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EACA4-5C98-44B8-980D-D12647535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23AA2-6A6D-4254-8687-D0D26F8EFB7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12CB2-0357-4B93-A804-C22F00E46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C34D2-EDE8-4B72-9FA9-2EA85598A6D9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4582F-12CF-4FB4-B481-1B58E3CC1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EEC24-CC9F-4E36-89A9-494C7DCB44D3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93C70-7930-4713-9B26-104AA9ED5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AB1FA-A8C8-4747-83C3-41B30C9C0314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72BDB-27A4-4507-B7E6-BE8248544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D9016-A902-4CE9-AE45-65EBCA038273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E928C-6DE1-4A88-B098-8031D8EC7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9298A-30F8-413C-AE30-2DCE6A4996DE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9070F-B2F5-4D0B-BE12-8987FEEBE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AAF81-F362-464B-BA08-4E3741B9D03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5BDA2-8A94-4AFA-85F5-AC317EE47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EF5E5-D139-4E14-BBBC-BC17C392108C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1653B-0EE3-4767-9FAC-4CDDA36D1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3E346-0E81-44BE-8747-BBFAF463D552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F89E1-DDF7-4707-9F9A-6036F8222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D5269-57CD-49CF-80CC-DDD9993C3481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9A90-ED63-4285-80EE-841BB9067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8AA9C-A86A-4795-9186-DD0A7770F1C7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653EB-A8C6-4801-8532-012141C31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D9F55-C172-4C28-9327-155E2D4C3D74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8DA4F-ADF0-4A14-BD51-37A0E696B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FBE66-6538-4EED-A597-93F4866B525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4B720-F25F-4D41-B7BC-7D2E2AC71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A1543-46F1-4C9B-9002-7A896EA81745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D67A8-AEF6-40D0-97AB-164F2A891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D9FFC-4FE2-4229-99DE-E1C85C81BA7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9140B-86DA-409B-8707-79000D018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801D0-09AE-4E7A-B34B-11ABB6054762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DCC4C-9F7E-41C6-84E6-566ACF3ED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4C06-561B-402C-ADEC-343B39492EE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7A979-2B5D-4A1F-829E-11EFE9FB8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A898A-79C7-4A97-A12C-5095CEFED976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6874A-985C-4AD2-8FE3-93DCE2D1F7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198A7-8864-4017-BE84-97D5808781B9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D3071-190F-4246-A31A-2D2907583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55738-0C90-4116-8B8A-91E5B121393C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42E8B-2381-4E23-B5EA-4E88E1101A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64B5C-63B2-458D-BAB6-9358941B4D35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101E0-6455-4BA9-9A9C-19B4B1B60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45B82-7C87-479B-BB98-C591807D6470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55037-1944-41E4-B9CD-BD78123F73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A31BD-FC26-42CE-8213-23E84F37EA98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E04BA-DE0B-4EE2-A890-87F36B66A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76036-5A5B-4F49-B03E-EC4DAB738D17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8A526-1FC9-42F9-8032-C18229B974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F200A-8993-44F9-931D-C258764C3264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A2B25-D27F-46F2-AB54-8E3A9AC4AF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114CE-9F47-4ADE-857B-5FE0FF133A88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D1A1C-D70B-485F-BC34-0E81AE3483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59842-B04A-4576-9CD2-FC695218F3F1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E0205-6155-4B02-8FE3-187724298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D727B-4EB9-4906-8427-86CCE9D45502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91118-14D9-461B-958E-A38CE946A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C8885-EDAC-4005-8193-7FA95231BDE7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8C663-CD8C-4291-A3EF-ED6196F9F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2D9D-A27E-4A08-9671-18A59B95E43E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9E63F-7D2B-4A7C-ADBA-EBB4F83FE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93A73-59AF-44AB-8B71-7E2C10741F17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C54CF-D0F1-4182-BE44-BAE895349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EF777-6BF7-4F4F-8638-90CDB14482CB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6B4A9-E098-4EBF-9A07-1E4F2C3F1A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D561D-B4E5-40D4-A845-CD077C3CD0A8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ADA09-1EB2-47ED-9FF2-53ACC7599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8649F-189F-4167-A407-73E6CE67E1D1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55147-D877-49E1-92CC-A880B8EA6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16EBF-CD61-4B4C-8BAC-50C7338E2AEE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31387-DF10-4B52-8065-A67C679F5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6128-8247-46E9-94E3-7CB5A19A010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0AE2E-F00A-48F3-81E2-6D76F6658C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08267-7D72-49B3-BCF7-E76B96C4D756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72A8F-7C49-4CED-A234-245E150BF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AADA3-1FCC-4F8A-AF2C-ABE06249B1C0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B835A-0386-4BBF-9550-A2001C5E8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4B612-5B8F-4DAA-B0AF-D455CA848300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D86BA-3DA7-4089-A982-8B7BAC41C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C5926-02F6-47E4-970A-4866580B85CE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CD4A4-3E0C-431A-BD52-8F64652E7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EF2EA-FF19-44BD-B3B1-660A167CC6F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D0BD0-B578-4FD6-BD23-05FC12048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73286-369A-47E0-BE99-0ACC495CF8A8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F0E28-1DDC-4F23-8CAF-5E4CF5374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B1F4B-D771-41FE-9CB4-0B2ED025F431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740E5-C26C-4E53-A3C3-1A6084698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DBFC6-E224-405D-A33F-CA1F228085F1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4DA42-E3DA-45D6-9501-E0D18BC3D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1D617-6FCB-4D0D-8994-C0A1FD2EF1CE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FCFBA-2074-41F5-8B98-D9798653E1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0ADF3-552B-4C52-A66B-33E2EFEABD42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82B0E-BAAF-4CD0-AD33-337753446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9211D-FA7E-4C1D-95AA-2CC2F87CC982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43854-2514-465F-B313-50F19765BC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91B87-E6B2-426E-BE31-DFA57FCC4122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CDD60-CA83-4676-94B0-29BC55676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FF6E3-2F05-48A6-B0BC-399D5DA44543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C87A8-D2B5-49CC-AEBC-872D2D701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E465E-B13F-4B16-9C42-D92BA90D01EC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DAAD6-CE7B-4BF2-8011-9F34C8FAD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89F7D-69BD-4BB6-8353-1EFA75EA01F5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BDC33-C79D-48EA-852D-167106C4E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01E36-4FB1-4831-B3D6-6507C2D4087B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AD160-A5A7-4FD5-8579-01AEAA7C2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F8DC-CD1E-48E8-9082-F7EE1510C878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A26B2-8D99-4FEB-BC08-65907FDD8A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773F4-D1D0-4C69-893B-FD98E056F227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661B2-26E7-4BD6-BCB6-9FE215269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3E7CC-543B-4369-BB9D-C9B300D2A9DB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AF4C7-9D75-4978-889E-B8353A1A4A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BC22C-A911-40CE-8A56-EAAE4FA408BB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5CD97-EA78-4E4C-95CE-98A97EDCA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41FC2-6245-47F9-B9AC-ED98FA39FB87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9EAD0-C407-47B0-B1BC-725CEEB27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1D653-4BCA-4514-95C0-CEB9B9BE3691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66F19-2642-413F-999F-B5B6D3C12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C01CC-1544-4534-8CE0-D6436AF2D382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BA8A3-9AE8-41E8-AFBE-2197DAD3F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C3C60-8D9E-4F8F-83B8-B836AD901A50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91EA5-6CB6-42B7-9FFD-B06F6BCA3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54231-0893-47BD-AF44-173A3C574ABC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6CC28-60D6-408D-AF5D-AA838FAF4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96AED-788F-4429-87F8-460284CE664E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9D862-4C2E-4565-B1D4-9DC908E5C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F6521-ACDF-42CC-9039-93EE1A682C4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FEB55-6E26-4802-ABCC-8396DE679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49C6-7621-4816-88C8-06853DE37097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F4ABE-53DF-4F49-9E65-F9895CCF1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C9A0D-EE03-4E41-8EBA-9A2FE12B6265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5248C-E094-4D8C-AB6F-6310EE7F0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8B1C2-5F85-4235-8125-41EC9087D950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D8C2F-81A5-4B27-9D50-89B3973F1D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EC2C3-85EC-4C91-8313-9729A8C802FE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6C858-3E05-4F3C-AEC2-F27C2180A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5DE6D-BD48-4094-9598-6B64FDF7118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EEFBF-629D-48E5-A2B0-4CCA926E2D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789F6-768B-48E6-8A00-4A3294A6C786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07DD5-5F38-45A6-8CA9-0743FEE26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64237-728C-49C5-8FA0-65FC7CCEECC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F66F4-C034-4A0E-B87F-BA4DD001B3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76AF0-5DC8-4448-8AB9-2D54BB0C959A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7BC97-B2BE-4646-B7CF-BF288FAC9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FD241-33B5-431C-A65B-4676A1CFF398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535B4-DC22-4E74-8AD9-F324550830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FCFE4-1A7B-4E80-A7FC-268E8503423C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B37E2-1BA5-465A-9076-5BA28DCE4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1EEF8-DC5A-4857-A567-9F38DA948189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31A65-21CE-41F5-81AB-E533FAD14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D02B5-FB6E-4C05-8D22-0F63D397946E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C2B48-F959-4166-8765-B7BFE4C57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8BA3A-052F-4A3C-92ED-6F6EAA48AC2D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142E8-5A49-4072-B0F3-6C2D8C6AA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5BCB8-CA82-4895-8CF7-0E4C918AF0B6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118CA-BA72-4780-A4BC-57696EA68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77D9F-92E4-4221-B9AB-C42C81097D9D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63BD7-AAC2-4C8F-927F-A149B2A2F2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9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9030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DC095C47-518A-498C-A2DF-2B7444AD2607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701C2310-D570-4CC2-92B9-F1BF974F4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265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52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237AF45A-B323-466E-9BC9-4000FCF36AD4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65CF7124-DBC5-4105-9194-0B47A735C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9445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925D23ED-8796-4603-B671-5DF95F04509F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55531E69-9E8E-49A2-836C-E1FD899FCF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89449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788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07884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82E44893-2780-44ED-8229-69898AAF7475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41FA14F1-569F-46FB-8982-945CE92F59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91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38918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D9BA040C-0CCA-4B25-BB9C-9FF3A30852A1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AE3BCCCC-1AD5-4361-9D32-3FFE6AB5E9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1205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51206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9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E83A9ED4-976E-4022-8BE9-80FF28D856D8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9CBD796E-D982-42B4-95A4-340E8B48D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63491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592E5A1D-5866-45D4-899C-C9FA8CFDE9F4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D831880-57C0-4ACE-AA24-1E5F4FE2D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578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5782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FF21F537-FEF8-410A-89C3-48939EC12152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64693F4C-0DE2-48E1-BCC1-F42420AFB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8067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6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D9C51D99-050D-4F25-8F84-BC4ABA462E78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8B5E251C-AAAF-4D67-98F3-54C93272F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0355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249C19C1-13C6-46FB-B3D5-4A93C6232903}" type="datetime1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0957C0A7-394C-4555-822D-9B11D125DF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36.jpeg"/><Relationship Id="rId4" Type="http://schemas.openxmlformats.org/officeDocument/2006/relationships/image" Target="../media/image8.jpeg"/><Relationship Id="rId9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3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3.jpeg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3" descr="карта района (без фона)"/>
          <p:cNvPicPr>
            <a:picLocks noChangeAspect="1" noChangeArrowheads="1"/>
          </p:cNvPicPr>
          <p:nvPr/>
        </p:nvPicPr>
        <p:blipFill>
          <a:blip r:embed="rId3">
            <a:lum bright="40000" contrast="-48000"/>
          </a:blip>
          <a:srcRect/>
          <a:stretch>
            <a:fillRect/>
          </a:stretch>
        </p:blipFill>
        <p:spPr bwMode="auto">
          <a:xfrm>
            <a:off x="2438400" y="533400"/>
            <a:ext cx="5581650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8" y="476250"/>
            <a:ext cx="15113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WordArt 6"/>
          <p:cNvSpPr>
            <a:spLocks noChangeArrowheads="1" noChangeShapeType="1" noTextEdit="1"/>
          </p:cNvSpPr>
          <p:nvPr/>
        </p:nvSpPr>
        <p:spPr bwMode="auto">
          <a:xfrm>
            <a:off x="2057400" y="2438400"/>
            <a:ext cx="6850063" cy="302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Отчет мэра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МО "Нукутский район"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С.Г. Гомбоева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за 2017 год</a:t>
            </a:r>
          </a:p>
        </p:txBody>
      </p:sp>
      <p:sp>
        <p:nvSpPr>
          <p:cNvPr id="38920" name="WordArt 8"/>
          <p:cNvSpPr>
            <a:spLocks noChangeArrowheads="1" noChangeShapeType="1" noTextEdit="1"/>
          </p:cNvSpPr>
          <p:nvPr/>
        </p:nvSpPr>
        <p:spPr bwMode="auto">
          <a:xfrm>
            <a:off x="2286000" y="350837"/>
            <a:ext cx="6180138" cy="1020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Муниципальное образование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"Нукутский район"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9F903-D993-473B-AA91-9CCF3D8D87D1}" type="slidenum">
              <a:rPr lang="ru-RU"/>
              <a:pPr>
                <a:defRPr/>
              </a:pPr>
              <a:t>10</a:t>
            </a:fld>
            <a:endParaRPr lang="ru-RU"/>
          </a:p>
        </p:txBody>
      </p:sp>
      <p:grpSp>
        <p:nvGrpSpPr>
          <p:cNvPr id="19461" name="Group 8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19464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5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6" name="Picture 12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Picture 13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8" name="Text Box 14"/>
            <p:cNvSpPr txBox="1">
              <a:spLocks noChangeArrowheads="1"/>
            </p:cNvSpPr>
            <p:nvPr/>
          </p:nvSpPr>
          <p:spPr bwMode="auto">
            <a:xfrm>
              <a:off x="864" y="144"/>
              <a:ext cx="138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</a:p>
          </p:txBody>
        </p:sp>
      </p:grpSp>
      <p:sp>
        <p:nvSpPr>
          <p:cNvPr id="1946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153400" cy="6858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Объем отгруженных товаров, выполненных работ и 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услуг предприятиями промышленности, млн. руб.</a:t>
            </a:r>
          </a:p>
        </p:txBody>
      </p:sp>
      <p:sp>
        <p:nvSpPr>
          <p:cNvPr id="19463" name="Rectangle 5"/>
          <p:cNvSpPr>
            <a:spLocks noChangeArrowheads="1"/>
          </p:cNvSpPr>
          <p:nvPr/>
        </p:nvSpPr>
        <p:spPr bwMode="auto">
          <a:xfrm>
            <a:off x="0" y="2690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58" name="Object 4"/>
          <p:cNvGraphicFramePr>
            <a:graphicFrameLocks noChangeAspect="1"/>
          </p:cNvGraphicFramePr>
          <p:nvPr/>
        </p:nvGraphicFramePr>
        <p:xfrm>
          <a:off x="1295400" y="2362200"/>
          <a:ext cx="7064375" cy="4114800"/>
        </p:xfrm>
        <a:graphic>
          <a:graphicData uri="http://schemas.openxmlformats.org/presentationml/2006/ole">
            <p:oleObj spid="_x0000_s19458" name="Диаграмма" r:id="rId7" imgW="7063807" imgH="3954828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C27B93-E5E9-4F31-AEC5-5C227A71879F}" type="slidenum">
              <a:rPr lang="ru-RU"/>
              <a:pPr>
                <a:defRPr/>
              </a:pPr>
              <a:t>11</a:t>
            </a:fld>
            <a:endParaRPr lang="ru-RU"/>
          </a:p>
        </p:txBody>
      </p:sp>
      <p:grpSp>
        <p:nvGrpSpPr>
          <p:cNvPr id="13317" name="Group 6"/>
          <p:cNvGrpSpPr>
            <a:grpSpLocks/>
          </p:cNvGrpSpPr>
          <p:nvPr/>
        </p:nvGrpSpPr>
        <p:grpSpPr bwMode="auto">
          <a:xfrm>
            <a:off x="250825" y="228600"/>
            <a:ext cx="8893175" cy="6477000"/>
            <a:chOff x="158" y="0"/>
            <a:chExt cx="5602" cy="4189"/>
          </a:xfrm>
        </p:grpSpPr>
        <p:pic>
          <p:nvPicPr>
            <p:cNvPr id="13319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1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2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3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</a:p>
          </p:txBody>
        </p:sp>
      </p:grpSp>
      <p:sp>
        <p:nvSpPr>
          <p:cNvPr id="13318" name="Rectangle 2"/>
          <p:cNvSpPr>
            <a:spLocks noGrp="1"/>
          </p:cNvSpPr>
          <p:nvPr>
            <p:ph type="title" idx="4294967295"/>
          </p:nvPr>
        </p:nvSpPr>
        <p:spPr>
          <a:xfrm>
            <a:off x="1066800" y="1143000"/>
            <a:ext cx="7315200" cy="6858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Среднесписочная численность работающих, чел.</a:t>
            </a:r>
          </a:p>
        </p:txBody>
      </p:sp>
      <p:graphicFrame>
        <p:nvGraphicFramePr>
          <p:cNvPr id="13314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1066800" y="1981200"/>
          <a:ext cx="7404100" cy="4495800"/>
        </p:xfrm>
        <a:graphic>
          <a:graphicData uri="http://schemas.openxmlformats.org/presentationml/2006/ole">
            <p:oleObj spid="_x0000_s13314" name="Диаграмма" r:id="rId7" imgW="7063807" imgH="4290071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695FF-CBB2-4993-919D-EC433BCCB7BB}" type="slidenum">
              <a:rPr lang="ru-RU"/>
              <a:pPr>
                <a:defRPr/>
              </a:pPr>
              <a:t>12</a:t>
            </a:fld>
            <a:endParaRPr lang="ru-RU"/>
          </a:p>
        </p:txBody>
      </p:sp>
      <p:grpSp>
        <p:nvGrpSpPr>
          <p:cNvPr id="14341" name="Group 8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14345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6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7" name="Picture 12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Picture 13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2" name="Rectangle 2"/>
          <p:cNvSpPr>
            <a:spLocks noGrp="1"/>
          </p:cNvSpPr>
          <p:nvPr>
            <p:ph type="title" idx="4294967295"/>
          </p:nvPr>
        </p:nvSpPr>
        <p:spPr>
          <a:xfrm>
            <a:off x="1752600" y="1066800"/>
            <a:ext cx="5791200" cy="6096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заработная плата, руб.</a:t>
            </a:r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0" y="2659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990600" y="2057400"/>
          <a:ext cx="7089775" cy="4495800"/>
        </p:xfrm>
        <a:graphic>
          <a:graphicData uri="http://schemas.openxmlformats.org/presentationml/2006/ole">
            <p:oleObj spid="_x0000_s14338" name="Worksheet" r:id="rId7" imgW="6724751" imgH="4076700" progId="Excel.Sheet.8">
              <p:embed/>
            </p:oleObj>
          </a:graphicData>
        </a:graphic>
      </p:graphicFrame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381000" y="2286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7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F8D8B9-E3F6-4390-AEFD-365B1E8847B0}" type="slidenum">
              <a:rPr lang="ru-RU"/>
              <a:pPr>
                <a:defRPr/>
              </a:pPr>
              <a:t>13</a:t>
            </a:fld>
            <a:endParaRPr lang="ru-RU"/>
          </a:p>
        </p:txBody>
      </p:sp>
      <p:grpSp>
        <p:nvGrpSpPr>
          <p:cNvPr id="190472" name="Group 6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190474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0475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0476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0477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0478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</a:p>
          </p:txBody>
        </p:sp>
      </p:grpSp>
      <p:sp>
        <p:nvSpPr>
          <p:cNvPr id="190473" name="Rectangle 2"/>
          <p:cNvSpPr>
            <a:spLocks noGrp="1"/>
          </p:cNvSpPr>
          <p:nvPr>
            <p:ph type="title" idx="4294967295"/>
          </p:nvPr>
        </p:nvSpPr>
        <p:spPr>
          <a:xfrm>
            <a:off x="1066800" y="990600"/>
            <a:ext cx="7315200" cy="7620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Средняя заработная плата, руб.</a:t>
            </a:r>
          </a:p>
        </p:txBody>
      </p:sp>
      <p:graphicFrame>
        <p:nvGraphicFramePr>
          <p:cNvPr id="190469" name="Object 4"/>
          <p:cNvGraphicFramePr>
            <a:graphicFrameLocks noChangeAspect="1"/>
          </p:cNvGraphicFramePr>
          <p:nvPr/>
        </p:nvGraphicFramePr>
        <p:xfrm>
          <a:off x="406400" y="1930400"/>
          <a:ext cx="8293100" cy="4591050"/>
        </p:xfrm>
        <a:graphic>
          <a:graphicData uri="http://schemas.openxmlformats.org/presentationml/2006/ole">
            <p:oleObj spid="_x0000_s190469" r:id="rId7" imgW="8291279" imgH="4590686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8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4B1035-806F-4FFC-BBE2-399E5D3A7DB7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19149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143000"/>
            <a:ext cx="871378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492" name="Picture 10" descr="флаг района5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493" name="Picture 11" descr="ГЕРБ РАЙОНА без фона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4" name="Text Box 12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</a:p>
        </p:txBody>
      </p:sp>
      <p:sp>
        <p:nvSpPr>
          <p:cNvPr id="191495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95400"/>
            <a:ext cx="8305800" cy="51054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smtClean="0">
              <a:latin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Микрофинансовой организацией </a:t>
            </a: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«Фонд поддержки малого </a:t>
            </a: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и среднего предпринимательства </a:t>
            </a: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 </a:t>
            </a:r>
          </a:p>
          <a:p>
            <a:pPr algn="ctr">
              <a:buFont typeface="Wingdings 2" pitchFamily="18" charset="2"/>
              <a:buNone/>
            </a:pPr>
            <a:endParaRPr lang="ru-RU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 течение 2017 года было выдано 10 кредитов на общую сумму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</a:rPr>
              <a:t>3 млн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</a:rPr>
              <a:t> 600 тыс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</a:rPr>
              <a:t> рублей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75053-A3EC-4828-9B80-1CDD4F4EB5B9}" type="slidenum">
              <a:rPr lang="ru-RU"/>
              <a:pPr>
                <a:defRPr/>
              </a:pPr>
              <a:t>15</a:t>
            </a:fld>
            <a:endParaRPr lang="ru-RU"/>
          </a:p>
        </p:txBody>
      </p:sp>
      <p:grpSp>
        <p:nvGrpSpPr>
          <p:cNvPr id="21509" name="Group 7"/>
          <p:cNvGrpSpPr>
            <a:grpSpLocks/>
          </p:cNvGrpSpPr>
          <p:nvPr/>
        </p:nvGrpSpPr>
        <p:grpSpPr bwMode="auto">
          <a:xfrm>
            <a:off x="152400" y="207963"/>
            <a:ext cx="8991600" cy="6421437"/>
            <a:chOff x="96" y="0"/>
            <a:chExt cx="5664" cy="4189"/>
          </a:xfrm>
        </p:grpSpPr>
        <p:pic>
          <p:nvPicPr>
            <p:cNvPr id="21511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2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3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4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5" name="Text Box 13"/>
            <p:cNvSpPr txBox="1">
              <a:spLocks noChangeArrowheads="1"/>
            </p:cNvSpPr>
            <p:nvPr/>
          </p:nvSpPr>
          <p:spPr bwMode="auto">
            <a:xfrm>
              <a:off x="96" y="119"/>
              <a:ext cx="2928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ПОТРЕБИТЕЛЬСКИЙ РЫНОК</a:t>
              </a:r>
            </a:p>
          </p:txBody>
        </p:sp>
      </p:grpSp>
      <p:sp>
        <p:nvSpPr>
          <p:cNvPr id="2151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143000"/>
            <a:ext cx="8305800" cy="609600"/>
          </a:xfrm>
        </p:spPr>
        <p:txBody>
          <a:bodyPr/>
          <a:lstStyle/>
          <a:p>
            <a:pPr algn="ctr"/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Оборот розничной торговли, млн. руб.</a:t>
            </a:r>
          </a:p>
        </p:txBody>
      </p:sp>
      <p:graphicFrame>
        <p:nvGraphicFramePr>
          <p:cNvPr id="21506" name="Object 4"/>
          <p:cNvGraphicFramePr>
            <a:graphicFrameLocks noChangeAspect="1"/>
          </p:cNvGraphicFramePr>
          <p:nvPr/>
        </p:nvGraphicFramePr>
        <p:xfrm>
          <a:off x="609600" y="2286000"/>
          <a:ext cx="7810500" cy="4302125"/>
        </p:xfrm>
        <a:graphic>
          <a:graphicData uri="http://schemas.openxmlformats.org/presentationml/2006/ole">
            <p:oleObj spid="_x0000_s21506" name="Worksheet" r:id="rId7" imgW="7877057" imgH="434340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4A59E5-3CEC-49A6-A277-8DEB3C27A0E3}" type="slidenum">
              <a:rPr lang="ru-RU"/>
              <a:pPr>
                <a:defRPr/>
              </a:pPr>
              <a:t>16</a:t>
            </a:fld>
            <a:endParaRPr lang="ru-RU"/>
          </a:p>
        </p:txBody>
      </p:sp>
      <p:grpSp>
        <p:nvGrpSpPr>
          <p:cNvPr id="22533" name="Group 2"/>
          <p:cNvGrpSpPr>
            <a:grpSpLocks/>
          </p:cNvGrpSpPr>
          <p:nvPr/>
        </p:nvGrpSpPr>
        <p:grpSpPr bwMode="auto">
          <a:xfrm>
            <a:off x="250825" y="0"/>
            <a:ext cx="8893175" cy="6553200"/>
            <a:chOff x="158" y="0"/>
            <a:chExt cx="5602" cy="4189"/>
          </a:xfrm>
        </p:grpSpPr>
        <p:pic>
          <p:nvPicPr>
            <p:cNvPr id="2253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6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4" name="Rectangle 9"/>
          <p:cNvSpPr>
            <a:spLocks noGrp="1"/>
          </p:cNvSpPr>
          <p:nvPr>
            <p:ph type="title" idx="4294967295"/>
          </p:nvPr>
        </p:nvSpPr>
        <p:spPr>
          <a:xfrm>
            <a:off x="457200" y="838200"/>
            <a:ext cx="8229600" cy="838200"/>
          </a:xfrm>
        </p:spPr>
        <p:txBody>
          <a:bodyPr/>
          <a:lstStyle/>
          <a:p>
            <a:pPr algn="ctr"/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Оборот общественного питания, млн. руб.</a:t>
            </a:r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/>
        </p:nvGraphicFramePr>
        <p:xfrm>
          <a:off x="1063625" y="2054225"/>
          <a:ext cx="7391400" cy="4302125"/>
        </p:xfrm>
        <a:graphic>
          <a:graphicData uri="http://schemas.openxmlformats.org/presentationml/2006/ole">
            <p:oleObj spid="_x0000_s22530" name="Worksheet" r:id="rId7" imgW="7324641" imgH="4267200" progId="Excel.Sheet.8">
              <p:embed/>
            </p:oleObj>
          </a:graphicData>
        </a:graphic>
      </p:graphicFrame>
      <p:sp>
        <p:nvSpPr>
          <p:cNvPr id="22535" name="Text Box 13"/>
          <p:cNvSpPr txBox="1">
            <a:spLocks noChangeArrowheads="1"/>
          </p:cNvSpPr>
          <p:nvPr/>
        </p:nvSpPr>
        <p:spPr bwMode="auto">
          <a:xfrm>
            <a:off x="0" y="188913"/>
            <a:ext cx="4800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D8A880-52A8-4F0E-AF06-23047B7CF6AD}" type="slidenum">
              <a:rPr lang="ru-RU"/>
              <a:pPr>
                <a:defRPr/>
              </a:pPr>
              <a:t>17</a:t>
            </a:fld>
            <a:endParaRPr lang="ru-RU"/>
          </a:p>
        </p:txBody>
      </p:sp>
      <p:grpSp>
        <p:nvGrpSpPr>
          <p:cNvPr id="11269" name="Group 7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11272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3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6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ИНВЕСТИЦИИ</a:t>
              </a:r>
            </a:p>
          </p:txBody>
        </p:sp>
      </p:grpSp>
      <p:sp>
        <p:nvSpPr>
          <p:cNvPr id="11270" name="Rectangle 3"/>
          <p:cNvSpPr>
            <a:spLocks noGrp="1"/>
          </p:cNvSpPr>
          <p:nvPr>
            <p:ph type="title" idx="4294967295"/>
          </p:nvPr>
        </p:nvSpPr>
        <p:spPr>
          <a:xfrm>
            <a:off x="914400" y="838200"/>
            <a:ext cx="7315200" cy="7620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капитал, млн. руб.</a:t>
            </a:r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266" name="Object 5"/>
          <p:cNvGraphicFramePr>
            <a:graphicFrameLocks noChangeAspect="1"/>
          </p:cNvGraphicFramePr>
          <p:nvPr/>
        </p:nvGraphicFramePr>
        <p:xfrm>
          <a:off x="1063625" y="1903413"/>
          <a:ext cx="7300913" cy="4841875"/>
        </p:xfrm>
        <a:graphic>
          <a:graphicData uri="http://schemas.openxmlformats.org/presentationml/2006/ole">
            <p:oleObj spid="_x0000_s11266" name="Worksheet" r:id="rId7" imgW="5524433" imgH="3667057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F289F0-15C0-4948-9757-963C0A9133DC}" type="slidenum">
              <a:rPr lang="ru-RU"/>
              <a:pPr>
                <a:defRPr/>
              </a:pPr>
              <a:t>18</a:t>
            </a:fld>
            <a:endParaRPr lang="ru-RU"/>
          </a:p>
        </p:txBody>
      </p:sp>
      <p:grpSp>
        <p:nvGrpSpPr>
          <p:cNvPr id="199689" name="Group 6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199692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693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694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695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9690" name="Rectangle 5"/>
          <p:cNvSpPr>
            <a:spLocks noGrp="1"/>
          </p:cNvSpPr>
          <p:nvPr>
            <p:ph type="title" idx="4294967295"/>
          </p:nvPr>
        </p:nvSpPr>
        <p:spPr>
          <a:xfrm>
            <a:off x="463550" y="914400"/>
            <a:ext cx="8299450" cy="7620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Объем инвестиций в основной капитал (за исключением бюджетных средств) в расчете на 1 жителя, руб.</a:t>
            </a:r>
          </a:p>
        </p:txBody>
      </p:sp>
      <p:sp>
        <p:nvSpPr>
          <p:cNvPr id="199691" name="Text Box 13"/>
          <p:cNvSpPr txBox="1">
            <a:spLocks noChangeArrowheads="1"/>
          </p:cNvSpPr>
          <p:nvPr/>
        </p:nvSpPr>
        <p:spPr bwMode="auto">
          <a:xfrm>
            <a:off x="381000" y="188913"/>
            <a:ext cx="4267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  <p:graphicFrame>
        <p:nvGraphicFramePr>
          <p:cNvPr id="199686" name="Object 3"/>
          <p:cNvGraphicFramePr>
            <a:graphicFrameLocks noChangeAspect="1"/>
          </p:cNvGraphicFramePr>
          <p:nvPr/>
        </p:nvGraphicFramePr>
        <p:xfrm>
          <a:off x="330200" y="1930400"/>
          <a:ext cx="8345488" cy="4522788"/>
        </p:xfrm>
        <a:graphic>
          <a:graphicData uri="http://schemas.openxmlformats.org/presentationml/2006/ole">
            <p:oleObj spid="_x0000_s199686" r:id="rId7" imgW="8346147" imgH="4523624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9EDE2-D1A5-4958-9ED4-9CC1D6C28394}" type="slidenum">
              <a:rPr lang="ru-RU"/>
              <a:pPr>
                <a:defRPr/>
              </a:pPr>
              <a:t>19</a:t>
            </a:fld>
            <a:endParaRPr lang="ru-RU"/>
          </a:p>
        </p:txBody>
      </p:sp>
      <p:grpSp>
        <p:nvGrpSpPr>
          <p:cNvPr id="23557" name="Group 14"/>
          <p:cNvGrpSpPr>
            <a:grpSpLocks/>
          </p:cNvGrpSpPr>
          <p:nvPr/>
        </p:nvGrpSpPr>
        <p:grpSpPr bwMode="auto">
          <a:xfrm>
            <a:off x="250825" y="76200"/>
            <a:ext cx="8893175" cy="6650038"/>
            <a:chOff x="158" y="0"/>
            <a:chExt cx="5602" cy="4189"/>
          </a:xfrm>
        </p:grpSpPr>
        <p:pic>
          <p:nvPicPr>
            <p:cNvPr id="23559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2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3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СЕЛЬСКОЕ ХОЗЯЙСТВО</a:t>
              </a:r>
            </a:p>
          </p:txBody>
        </p:sp>
      </p:grpSp>
      <p:sp>
        <p:nvSpPr>
          <p:cNvPr id="23558" name="Rectangle 5"/>
          <p:cNvSpPr>
            <a:spLocks noGrp="1"/>
          </p:cNvSpPr>
          <p:nvPr>
            <p:ph type="title" idx="4294967295"/>
          </p:nvPr>
        </p:nvSpPr>
        <p:spPr>
          <a:xfrm>
            <a:off x="533400" y="838200"/>
            <a:ext cx="8153400" cy="8382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Валовой выпуск сельскохозяйственной 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продукции во всех категориях хозяйства, млн. руб.</a:t>
            </a:r>
          </a:p>
        </p:txBody>
      </p:sp>
      <p:graphicFrame>
        <p:nvGraphicFramePr>
          <p:cNvPr id="23554" name="Object 4"/>
          <p:cNvGraphicFramePr>
            <a:graphicFrameLocks noChangeAspect="1"/>
          </p:cNvGraphicFramePr>
          <p:nvPr/>
        </p:nvGraphicFramePr>
        <p:xfrm>
          <a:off x="533400" y="1981200"/>
          <a:ext cx="8202613" cy="4516438"/>
        </p:xfrm>
        <a:graphic>
          <a:graphicData uri="http://schemas.openxmlformats.org/presentationml/2006/ole">
            <p:oleObj spid="_x0000_s23554" r:id="rId7" imgW="8199831" imgH="4517528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7E0A4B-D05A-495B-9307-4BFB833E2ADE}" type="slidenum">
              <a:rPr lang="ru-RU"/>
              <a:pPr>
                <a:defRPr/>
              </a:pPr>
              <a:t>2</a:t>
            </a:fld>
            <a:endParaRPr lang="ru-RU"/>
          </a:p>
        </p:txBody>
      </p:sp>
      <p:grpSp>
        <p:nvGrpSpPr>
          <p:cNvPr id="1029" name="Group 2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1032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3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" name="Picture 6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5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6" name="Text Box 8"/>
            <p:cNvSpPr txBox="1">
              <a:spLocks noChangeArrowheads="1"/>
            </p:cNvSpPr>
            <p:nvPr/>
          </p:nvSpPr>
          <p:spPr bwMode="auto">
            <a:xfrm>
              <a:off x="240" y="144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НАСЕЛЕНИЕ</a:t>
              </a:r>
            </a:p>
          </p:txBody>
        </p:sp>
      </p:grpSp>
      <p:sp>
        <p:nvSpPr>
          <p:cNvPr id="1030" name="Rectangle 9"/>
          <p:cNvSpPr>
            <a:spLocks noGrp="1"/>
          </p:cNvSpPr>
          <p:nvPr>
            <p:ph type="title" idx="4294967295"/>
          </p:nvPr>
        </p:nvSpPr>
        <p:spPr>
          <a:xfrm>
            <a:off x="1066800" y="914400"/>
            <a:ext cx="7086600" cy="8382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Численность постоянного населения 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 «Нукутский район» на 1 января, чел.</a:t>
            </a:r>
          </a:p>
        </p:txBody>
      </p:sp>
      <p:sp>
        <p:nvSpPr>
          <p:cNvPr id="103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11"/>
          <p:cNvGraphicFramePr>
            <a:graphicFrameLocks noChangeAspect="1"/>
          </p:cNvGraphicFramePr>
          <p:nvPr/>
        </p:nvGraphicFramePr>
        <p:xfrm>
          <a:off x="374650" y="1903413"/>
          <a:ext cx="8620125" cy="4467225"/>
        </p:xfrm>
        <a:graphic>
          <a:graphicData uri="http://schemas.openxmlformats.org/presentationml/2006/ole">
            <p:oleObj spid="_x0000_s1026" name="Worksheet" r:id="rId7" imgW="8553551" imgH="443878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9AFA1B-2EE6-4EA1-93AB-8DC8E495351B}" type="slidenum">
              <a:rPr lang="ru-RU"/>
              <a:pPr>
                <a:defRPr/>
              </a:pPr>
              <a:t>20</a:t>
            </a:fld>
            <a:endParaRPr lang="ru-RU"/>
          </a:p>
        </p:txBody>
      </p:sp>
      <p:grpSp>
        <p:nvGrpSpPr>
          <p:cNvPr id="24581" name="Group 6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24584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5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6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7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2" name="Rectangle 5"/>
          <p:cNvSpPr>
            <a:spLocks noGrp="1"/>
          </p:cNvSpPr>
          <p:nvPr>
            <p:ph type="title" idx="4294967295"/>
          </p:nvPr>
        </p:nvSpPr>
        <p:spPr>
          <a:xfrm>
            <a:off x="1219200" y="838200"/>
            <a:ext cx="6781800" cy="8382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Динамика производства зерна, тонн</a:t>
            </a:r>
          </a:p>
        </p:txBody>
      </p:sp>
      <p:graphicFrame>
        <p:nvGraphicFramePr>
          <p:cNvPr id="24578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1071563" y="2133600"/>
          <a:ext cx="7088187" cy="4362450"/>
        </p:xfrm>
        <a:graphic>
          <a:graphicData uri="http://schemas.openxmlformats.org/presentationml/2006/ole">
            <p:oleObj spid="_x0000_s24578" name="Лист" r:id="rId7" imgW="7071360" imgH="4351024" progId="Excel.Sheet.8">
              <p:embed/>
            </p:oleObj>
          </a:graphicData>
        </a:graphic>
      </p:graphicFrame>
      <p:sp>
        <p:nvSpPr>
          <p:cNvPr id="24583" name="Text Box 13"/>
          <p:cNvSpPr txBox="1">
            <a:spLocks noChangeArrowheads="1"/>
          </p:cNvSpPr>
          <p:nvPr/>
        </p:nvSpPr>
        <p:spPr bwMode="auto">
          <a:xfrm>
            <a:off x="381000" y="1524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6B5B04-1044-432C-B77C-41E76897F2B3}" type="slidenum">
              <a:rPr lang="ru-RU"/>
              <a:pPr>
                <a:defRPr/>
              </a:pPr>
              <a:t>21</a:t>
            </a:fld>
            <a:endParaRPr lang="ru-RU"/>
          </a:p>
        </p:txBody>
      </p:sp>
      <p:grpSp>
        <p:nvGrpSpPr>
          <p:cNvPr id="25605" name="Group 7"/>
          <p:cNvGrpSpPr>
            <a:grpSpLocks/>
          </p:cNvGrpSpPr>
          <p:nvPr/>
        </p:nvGrpSpPr>
        <p:grpSpPr bwMode="auto">
          <a:xfrm>
            <a:off x="250825" y="0"/>
            <a:ext cx="8893175" cy="6650038"/>
            <a:chOff x="158" y="0"/>
            <a:chExt cx="5602" cy="4189"/>
          </a:xfrm>
        </p:grpSpPr>
        <p:pic>
          <p:nvPicPr>
            <p:cNvPr id="25608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9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0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1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0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838200"/>
            <a:ext cx="8229600" cy="8382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Динамика производства мяса и молока, тонн</a:t>
            </a:r>
          </a:p>
        </p:txBody>
      </p:sp>
      <p:graphicFrame>
        <p:nvGraphicFramePr>
          <p:cNvPr id="25602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930275" y="1981200"/>
          <a:ext cx="7339013" cy="4484688"/>
        </p:xfrm>
        <a:graphic>
          <a:graphicData uri="http://schemas.openxmlformats.org/presentationml/2006/ole">
            <p:oleObj spid="_x0000_s25602" name="Лист" r:id="rId7" imgW="7071360" imgH="4320548" progId="Excel.Sheet.8">
              <p:embed/>
            </p:oleObj>
          </a:graphicData>
        </a:graphic>
      </p:graphicFrame>
      <p:sp>
        <p:nvSpPr>
          <p:cNvPr id="25607" name="Text Box 13"/>
          <p:cNvSpPr txBox="1">
            <a:spLocks noChangeArrowheads="1"/>
          </p:cNvSpPr>
          <p:nvPr/>
        </p:nvSpPr>
        <p:spPr bwMode="auto">
          <a:xfrm>
            <a:off x="381000" y="188913"/>
            <a:ext cx="4267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BF0DD-3315-4196-A6F8-427CCB1DE142}" type="slidenum">
              <a:rPr lang="ru-RU"/>
              <a:pPr>
                <a:defRPr/>
              </a:pPr>
              <a:t>22</a:t>
            </a:fld>
            <a:endParaRPr lang="ru-RU"/>
          </a:p>
        </p:txBody>
      </p:sp>
      <p:grpSp>
        <p:nvGrpSpPr>
          <p:cNvPr id="26629" name="Group 6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26632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3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4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5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30" name="Rectangle 5"/>
          <p:cNvSpPr>
            <a:spLocks noGrp="1"/>
          </p:cNvSpPr>
          <p:nvPr>
            <p:ph type="title" idx="4294967295"/>
          </p:nvPr>
        </p:nvSpPr>
        <p:spPr>
          <a:xfrm>
            <a:off x="838200" y="914400"/>
            <a:ext cx="7924800" cy="7620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Объем государственной поддержки сельхозтоваропроизводителям, млн. руб.</a:t>
            </a:r>
          </a:p>
        </p:txBody>
      </p:sp>
      <p:graphicFrame>
        <p:nvGraphicFramePr>
          <p:cNvPr id="26626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457200" y="2209800"/>
          <a:ext cx="8259763" cy="4257675"/>
        </p:xfrm>
        <a:graphic>
          <a:graphicData uri="http://schemas.openxmlformats.org/presentationml/2006/ole">
            <p:oleObj spid="_x0000_s26626" r:id="rId7" imgW="8254699" imgH="4566300" progId="Excel.Sheet.8">
              <p:embed/>
            </p:oleObj>
          </a:graphicData>
        </a:graphic>
      </p:graphicFrame>
      <p:sp>
        <p:nvSpPr>
          <p:cNvPr id="26631" name="Text Box 13"/>
          <p:cNvSpPr txBox="1">
            <a:spLocks noChangeArrowheads="1"/>
          </p:cNvSpPr>
          <p:nvPr/>
        </p:nvSpPr>
        <p:spPr bwMode="auto">
          <a:xfrm>
            <a:off x="381000" y="1524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0434E0-32BA-48E7-A405-4DFFEDB65E55}" type="slidenum">
              <a:rPr lang="ru-RU"/>
              <a:pPr>
                <a:defRPr/>
              </a:pPr>
              <a:t>23</a:t>
            </a:fld>
            <a:endParaRPr lang="ru-RU"/>
          </a:p>
        </p:txBody>
      </p:sp>
      <p:grpSp>
        <p:nvGrpSpPr>
          <p:cNvPr id="27653" name="Group 8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27656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7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8" name="Picture 12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9" name="Picture 13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654" name="Rectangle 2"/>
          <p:cNvSpPr>
            <a:spLocks noGrp="1"/>
          </p:cNvSpPr>
          <p:nvPr>
            <p:ph type="title" idx="4294967295"/>
          </p:nvPr>
        </p:nvSpPr>
        <p:spPr>
          <a:xfrm>
            <a:off x="533400" y="1066800"/>
            <a:ext cx="8229600" cy="6096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Программа «Начинающий фермер»</a:t>
            </a:r>
          </a:p>
        </p:txBody>
      </p:sp>
      <p:graphicFrame>
        <p:nvGraphicFramePr>
          <p:cNvPr id="27650" name="Object 7"/>
          <p:cNvGraphicFramePr>
            <a:graphicFrameLocks noChangeAspect="1"/>
          </p:cNvGraphicFramePr>
          <p:nvPr/>
        </p:nvGraphicFramePr>
        <p:xfrm>
          <a:off x="533400" y="2057400"/>
          <a:ext cx="7848600" cy="4449763"/>
        </p:xfrm>
        <a:graphic>
          <a:graphicData uri="http://schemas.openxmlformats.org/presentationml/2006/ole">
            <p:oleObj spid="_x0000_s27650" r:id="rId7" imgW="7846232" imgH="4444369" progId="Excel.Sheet.8">
              <p:embed/>
            </p:oleObj>
          </a:graphicData>
        </a:graphic>
      </p:graphicFrame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381000" y="1524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879D59-943B-4354-A798-26FE7BCF47C5}" type="slidenum">
              <a:rPr lang="ru-RU"/>
              <a:pPr>
                <a:defRPr/>
              </a:pPr>
              <a:t>24</a:t>
            </a:fld>
            <a:endParaRPr lang="ru-RU"/>
          </a:p>
        </p:txBody>
      </p:sp>
      <p:pic>
        <p:nvPicPr>
          <p:cNvPr id="21094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71378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48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49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950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646238"/>
            <a:ext cx="8686800" cy="498316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800" smtClean="0"/>
              <a:t>   </a:t>
            </a:r>
            <a:r>
              <a:rPr lang="ru-RU" sz="3600" smtClean="0">
                <a:solidFill>
                  <a:schemeClr val="tx1"/>
                </a:solidFill>
                <a:latin typeface="Times New Roman" pitchFamily="18" charset="0"/>
              </a:rPr>
              <a:t>В 2017 году в рамках программы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smtClean="0">
                <a:solidFill>
                  <a:schemeClr val="tx1"/>
                </a:solidFill>
                <a:latin typeface="Times New Roman" pitchFamily="18" charset="0"/>
              </a:rPr>
              <a:t>«Начинающий фермер»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smtClean="0">
                <a:solidFill>
                  <a:schemeClr val="tx1"/>
                </a:solidFill>
                <a:latin typeface="Times New Roman" pitchFamily="18" charset="0"/>
              </a:rPr>
              <a:t>2 руководителя фермерских хозяйств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smtClean="0">
                <a:solidFill>
                  <a:schemeClr val="tx1"/>
                </a:solidFill>
                <a:latin typeface="Times New Roman" pitchFamily="18" charset="0"/>
              </a:rPr>
              <a:t> получили грант на создание и развитие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smtClean="0">
                <a:solidFill>
                  <a:schemeClr val="tx1"/>
                </a:solidFill>
                <a:latin typeface="Times New Roman" pitchFamily="18" charset="0"/>
              </a:rPr>
              <a:t>крестьянского (фермерского) хозяйства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smtClean="0">
                <a:solidFill>
                  <a:schemeClr val="tx1"/>
                </a:solidFill>
                <a:latin typeface="Times New Roman" pitchFamily="18" charset="0"/>
              </a:rPr>
              <a:t>в размере </a:t>
            </a:r>
            <a:r>
              <a:rPr lang="ru-RU" sz="36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1,5 млн. рублей</a:t>
            </a:r>
          </a:p>
        </p:txBody>
      </p:sp>
      <p:sp>
        <p:nvSpPr>
          <p:cNvPr id="210951" name="Text Box 13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6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46AB3-1D1B-48B3-8822-8B7E562F3364}" type="slidenum">
              <a:rPr lang="ru-RU"/>
              <a:pPr>
                <a:defRPr/>
              </a:pPr>
              <a:t>25</a:t>
            </a:fld>
            <a:endParaRPr lang="ru-RU"/>
          </a:p>
        </p:txBody>
      </p:sp>
      <p:pic>
        <p:nvPicPr>
          <p:cNvPr id="21197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143000"/>
            <a:ext cx="871378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972" name="Picture 10" descr="флаг района5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973" name="Picture 11" descr="ГЕРБ РАЙОНА без фона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974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95400"/>
            <a:ext cx="8305800" cy="51054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 2017 году введена в эксплуатацию</a:t>
            </a: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 семейная молочная животноводческая</a:t>
            </a: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 ферма на 120 голов в д. Шалоты</a:t>
            </a: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ИП Глава КФХ Доржиева С.К.,</a:t>
            </a: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а также построен убойный цех</a:t>
            </a: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на базе СССПК «Ейский» с пропускной</a:t>
            </a:r>
          </a:p>
          <a:p>
            <a:pPr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 способностью 10 голов в сутки.</a:t>
            </a:r>
          </a:p>
        </p:txBody>
      </p:sp>
      <p:sp>
        <p:nvSpPr>
          <p:cNvPr id="211975" name="Text Box 13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734B7-380B-4CF6-9475-2239B26BF998}" type="slidenum">
              <a:rPr lang="ru-RU"/>
              <a:pPr>
                <a:defRPr/>
              </a:pPr>
              <a:t>26</a:t>
            </a:fld>
            <a:endParaRPr lang="ru-RU"/>
          </a:p>
        </p:txBody>
      </p:sp>
      <p:pic>
        <p:nvPicPr>
          <p:cNvPr id="214019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90600"/>
            <a:ext cx="9107488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20" name="Picture 10" descr="флаг района5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21" name="Picture 11" descr="ГЕРБ РАЙОНА без фона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22" name="Text Box 13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  <p:pic>
        <p:nvPicPr>
          <p:cNvPr id="214023" name="Picture 2" descr="E:\ФОТО РАЙОНА\2017 год\Ферма Доржиева и Убойный цех Платохонов\IMG_758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33900" y="1117600"/>
            <a:ext cx="41529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24" name="Picture 3" descr="E:\ФОТО РАЙОНА\2017 год\Ферма Доржиева и Убойный цех Платохонов\IMG_757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4800" y="1143000"/>
            <a:ext cx="4114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25" name="Picture 4" descr="E:\ФОТО РАЙОНА\2017 год\Ферма Доржиева и Убойный цех Платохонов\IMG_769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4800" y="3962400"/>
            <a:ext cx="4114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26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41838" y="3992563"/>
            <a:ext cx="4144962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7BDE64-67CC-4A91-8481-06F9ACBC37FE}" type="slidenum">
              <a:rPr lang="ru-RU"/>
              <a:pPr>
                <a:defRPr/>
              </a:pPr>
              <a:t>27</a:t>
            </a:fld>
            <a:endParaRPr lang="ru-RU"/>
          </a:p>
        </p:txBody>
      </p:sp>
      <p:grpSp>
        <p:nvGrpSpPr>
          <p:cNvPr id="216067" name="Group 5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16070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6071" name="Picture 8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6072" name="Picture 9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6068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752600"/>
            <a:ext cx="8686800" cy="437356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400" smtClean="0"/>
              <a:t>   </a:t>
            </a:r>
            <a:endParaRPr lang="ru-RU" sz="2400" smtClean="0">
              <a:latin typeface="Arial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 рамках федеральной целевой программы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«Устойчивое развитие сельских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 территорий на 2014 – 2017 годы и на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период до 2020 года»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выдано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</a:rPr>
              <a:t>29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 сертификатов на строительство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жилья, в т.ч.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</a:rPr>
              <a:t>14 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молодым семьям</a:t>
            </a:r>
          </a:p>
        </p:txBody>
      </p:sp>
      <p:sp>
        <p:nvSpPr>
          <p:cNvPr id="216069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ЖИЛЬЁ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8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99D246-B9F4-4A12-A544-8FF5A4C86E70}" type="slidenum">
              <a:rPr lang="ru-RU"/>
              <a:pPr>
                <a:defRPr/>
              </a:pPr>
              <a:t>28</a:t>
            </a:fld>
            <a:endParaRPr lang="ru-RU"/>
          </a:p>
        </p:txBody>
      </p:sp>
      <p:grpSp>
        <p:nvGrpSpPr>
          <p:cNvPr id="217091" name="Group 2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17094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7095" name="Picture 5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7096" name="Picture 6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7092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1600" smtClean="0"/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 рамках муниципальной программы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«Доступное жильё в МО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«Нукутский район» на 2015 - 2020 годы»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1 молодая семья получила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социальную выплату на приобретение жилья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 сумме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</a:rPr>
              <a:t>378,0 тыс. рублей</a:t>
            </a:r>
          </a:p>
        </p:txBody>
      </p:sp>
      <p:sp>
        <p:nvSpPr>
          <p:cNvPr id="21709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ЖИЛЬЁ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3DA8CC-6726-4B12-B6CA-FF1ACE68EEC6}" type="slidenum">
              <a:rPr lang="ru-RU"/>
              <a:pPr>
                <a:defRPr/>
              </a:pPr>
              <a:t>29</a:t>
            </a:fld>
            <a:endParaRPr lang="ru-RU"/>
          </a:p>
        </p:txBody>
      </p:sp>
      <p:grpSp>
        <p:nvGrpSpPr>
          <p:cNvPr id="218115" name="Group 5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18118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8119" name="Picture 8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8120" name="Picture 9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8116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524000"/>
            <a:ext cx="8686800" cy="460216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400" smtClean="0"/>
              <a:t>   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 целях обеспечения жильём граждан,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проживающих в аварийных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и ветхих домах приобретены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 МО «Закулей» – 1 двухквартирный дом,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 МО «Хадахан» – 16 индивидуальных домов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sz="200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(общий объём финансирования составил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25,1 млн. рублей,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в т.ч. из бюджета сельских поселений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233,7 тыс. рублей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18117" name="Text Box 12"/>
          <p:cNvSpPr txBox="1">
            <a:spLocks noChangeArrowheads="1"/>
          </p:cNvSpPr>
          <p:nvPr/>
        </p:nvSpPr>
        <p:spPr bwMode="auto">
          <a:xfrm>
            <a:off x="381000" y="3048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ЖИЛЬЁ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E440B3-B8DC-4C53-BC64-46F28230D963}" type="slidenum">
              <a:rPr lang="ru-RU"/>
              <a:pPr>
                <a:defRPr/>
              </a:pPr>
              <a:t>3</a:t>
            </a:fld>
            <a:endParaRPr lang="ru-RU"/>
          </a:p>
        </p:txBody>
      </p:sp>
      <p:grpSp>
        <p:nvGrpSpPr>
          <p:cNvPr id="2053" name="Group 7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066800"/>
            <a:ext cx="8305800" cy="6858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Естественное движение населения</a:t>
            </a:r>
            <a:endParaRPr lang="ru-RU" sz="2600" smtClean="0"/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1143000" y="2133600"/>
          <a:ext cx="7073900" cy="4295775"/>
        </p:xfrm>
        <a:graphic>
          <a:graphicData uri="http://schemas.openxmlformats.org/presentationml/2006/ole">
            <p:oleObj spid="_x0000_s2050" name="Лист" r:id="rId7" imgW="7071360" imgH="4297636" progId="Excel.Sheet.8">
              <p:embed/>
            </p:oleObj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81000" y="2286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CE0B44-CAF9-42A2-90E6-5D56F664F01D}" type="slidenum">
              <a:rPr lang="ru-RU"/>
              <a:pPr>
                <a:defRPr/>
              </a:pPr>
              <a:t>30</a:t>
            </a:fld>
            <a:endParaRPr lang="ru-RU"/>
          </a:p>
        </p:txBody>
      </p:sp>
      <p:grpSp>
        <p:nvGrpSpPr>
          <p:cNvPr id="219139" name="Group 5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19142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9143" name="Picture 8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9144" name="Picture 9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9140" name="Text Box 12"/>
          <p:cNvSpPr txBox="1">
            <a:spLocks noChangeArrowheads="1"/>
          </p:cNvSpPr>
          <p:nvPr/>
        </p:nvSpPr>
        <p:spPr bwMode="auto">
          <a:xfrm>
            <a:off x="381000" y="3048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ЖИЛЬЁ</a:t>
            </a:r>
          </a:p>
        </p:txBody>
      </p:sp>
      <p:pic>
        <p:nvPicPr>
          <p:cNvPr id="219141" name="Picture 2" descr="E:\МОЯ\Презентации, выставки\Презентация по инвестициям 2018\ace61fc9c4ec8e11091df2ba50d85cb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1447800"/>
            <a:ext cx="7239000" cy="482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93234A-71B1-4E82-BD62-7020F69F7206}" type="slidenum">
              <a:rPr lang="ru-RU"/>
              <a:pPr>
                <a:defRPr/>
              </a:pPr>
              <a:t>31</a:t>
            </a:fld>
            <a:endParaRPr lang="ru-RU"/>
          </a:p>
        </p:txBody>
      </p:sp>
      <p:grpSp>
        <p:nvGrpSpPr>
          <p:cNvPr id="17413" name="Group 6"/>
          <p:cNvGrpSpPr>
            <a:grpSpLocks/>
          </p:cNvGrpSpPr>
          <p:nvPr/>
        </p:nvGrpSpPr>
        <p:grpSpPr bwMode="auto">
          <a:xfrm>
            <a:off x="250825" y="131763"/>
            <a:ext cx="8893175" cy="6573837"/>
            <a:chOff x="158" y="0"/>
            <a:chExt cx="5602" cy="4141"/>
          </a:xfrm>
        </p:grpSpPr>
        <p:pic>
          <p:nvPicPr>
            <p:cNvPr id="17415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65"/>
              <a:ext cx="5489" cy="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6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85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9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ЖИЛЬЁ</a:t>
              </a:r>
            </a:p>
          </p:txBody>
        </p:sp>
      </p:grpSp>
      <p:sp>
        <p:nvSpPr>
          <p:cNvPr id="17414" name="Rectangle 2"/>
          <p:cNvSpPr>
            <a:spLocks noGrp="1"/>
          </p:cNvSpPr>
          <p:nvPr>
            <p:ph type="title" idx="4294967295"/>
          </p:nvPr>
        </p:nvSpPr>
        <p:spPr>
          <a:xfrm>
            <a:off x="1371600" y="1066800"/>
            <a:ext cx="6096000" cy="8382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Ввод в действие жилых домов, кв. м.</a:t>
            </a:r>
          </a:p>
        </p:txBody>
      </p:sp>
      <p:graphicFrame>
        <p:nvGraphicFramePr>
          <p:cNvPr id="17410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757238" y="2227263"/>
          <a:ext cx="7748587" cy="4252912"/>
        </p:xfrm>
        <a:graphic>
          <a:graphicData uri="http://schemas.openxmlformats.org/presentationml/2006/ole">
            <p:oleObj spid="_x0000_s17410" name="Worksheet" r:id="rId7" imgW="6524608" imgH="358140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E8BE6E-338F-4840-8E5D-F7078A5C39A4}" type="slidenum">
              <a:rPr lang="ru-RU"/>
              <a:pPr>
                <a:defRPr/>
              </a:pPr>
              <a:t>32</a:t>
            </a:fld>
            <a:endParaRPr lang="ru-RU"/>
          </a:p>
        </p:txBody>
      </p:sp>
      <p:grpSp>
        <p:nvGrpSpPr>
          <p:cNvPr id="222216" name="Group 6"/>
          <p:cNvGrpSpPr>
            <a:grpSpLocks/>
          </p:cNvGrpSpPr>
          <p:nvPr/>
        </p:nvGrpSpPr>
        <p:grpSpPr bwMode="auto">
          <a:xfrm>
            <a:off x="250825" y="131763"/>
            <a:ext cx="8893175" cy="6573837"/>
            <a:chOff x="158" y="0"/>
            <a:chExt cx="5602" cy="4141"/>
          </a:xfrm>
        </p:grpSpPr>
        <p:pic>
          <p:nvPicPr>
            <p:cNvPr id="222218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65"/>
              <a:ext cx="5489" cy="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2219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85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2220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2221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2222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ЖИЛЬЁ</a:t>
              </a:r>
            </a:p>
          </p:txBody>
        </p:sp>
      </p:grpSp>
      <p:sp>
        <p:nvSpPr>
          <p:cNvPr id="222217" name="Rectangle 2"/>
          <p:cNvSpPr>
            <a:spLocks noGrp="1"/>
          </p:cNvSpPr>
          <p:nvPr>
            <p:ph type="title" idx="4294967295"/>
          </p:nvPr>
        </p:nvSpPr>
        <p:spPr>
          <a:xfrm>
            <a:off x="1371600" y="1066800"/>
            <a:ext cx="6096000" cy="8382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Введено жилья на одного жителя, кв. м.</a:t>
            </a:r>
          </a:p>
        </p:txBody>
      </p:sp>
      <p:graphicFrame>
        <p:nvGraphicFramePr>
          <p:cNvPr id="222213" name="Object 4"/>
          <p:cNvGraphicFramePr>
            <a:graphicFrameLocks noChangeAspect="1"/>
          </p:cNvGraphicFramePr>
          <p:nvPr/>
        </p:nvGraphicFramePr>
        <p:xfrm>
          <a:off x="406400" y="2235200"/>
          <a:ext cx="8434388" cy="4416425"/>
        </p:xfrm>
        <a:graphic>
          <a:graphicData uri="http://schemas.openxmlformats.org/presentationml/2006/ole">
            <p:oleObj spid="_x0000_s222213" r:id="rId7" imgW="8431499" imgH="4413887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E0CE40-90CF-4B50-88ED-719578CE389C}" type="slidenum">
              <a:rPr lang="ru-RU"/>
              <a:pPr>
                <a:defRPr/>
              </a:pPr>
              <a:t>33</a:t>
            </a:fld>
            <a:endParaRPr lang="ru-RU"/>
          </a:p>
        </p:txBody>
      </p:sp>
      <p:pic>
        <p:nvPicPr>
          <p:cNvPr id="223235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36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37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38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47800"/>
            <a:ext cx="8458200" cy="49530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800" smtClean="0"/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«Развитие коммунальной инфраструктуры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 объектов социальной сферы на 2015 – 2020 годы»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построена блочно-модульная котельная и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инженерные сети в МБОУ Хадаханская СОШ</a:t>
            </a: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8,3 млн. рублей,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 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165,3 тыс. рублей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23239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ЖКХ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B9EC4E-0874-463D-8AC5-E2D3A5D4B373}" type="slidenum">
              <a:rPr lang="ru-RU"/>
              <a:pPr>
                <a:defRPr/>
              </a:pPr>
              <a:t>34</a:t>
            </a:fld>
            <a:endParaRPr lang="ru-RU"/>
          </a:p>
        </p:txBody>
      </p:sp>
      <p:pic>
        <p:nvPicPr>
          <p:cNvPr id="22425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426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426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426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95400"/>
            <a:ext cx="8458200" cy="48768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800" smtClean="0"/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 2017 году для 4-х поселений: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МО «Алтарик», МО «Закулей», МО «Хареты»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и МО «Шаратское» приобретены автоцистерны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для водоснабжения населения питьевой водой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на базе автомобиля «ГАЗ-3309»</a:t>
            </a: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7,0 млн. рублей,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 в т.ч. из бюджета сельских поселений –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842,4 тыс. рублей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2426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ЖКХ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E0ADA-3FBD-445A-B672-A6B503C87A7A}" type="slidenum">
              <a:rPr lang="ru-RU"/>
              <a:pPr>
                <a:defRPr/>
              </a:pPr>
              <a:t>35</a:t>
            </a:fld>
            <a:endParaRPr lang="ru-RU"/>
          </a:p>
        </p:txBody>
      </p:sp>
      <p:grpSp>
        <p:nvGrpSpPr>
          <p:cNvPr id="225283" name="Group 7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25285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286" name="Picture 10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287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288" name="Text Box 12"/>
            <p:cNvSpPr txBox="1">
              <a:spLocks noChangeArrowheads="1"/>
            </p:cNvSpPr>
            <p:nvPr/>
          </p:nvSpPr>
          <p:spPr bwMode="auto">
            <a:xfrm>
              <a:off x="240" y="192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ДОРОЖНОЕ ХОЗЯЙСТВО</a:t>
              </a:r>
            </a:p>
          </p:txBody>
        </p:sp>
      </p:grpSp>
      <p:sp>
        <p:nvSpPr>
          <p:cNvPr id="225284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600200"/>
            <a:ext cx="8305800" cy="4572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счет средств дорожного фонда</a:t>
            </a: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2017 году выделены </a:t>
            </a: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финансовые средства сельским поселениям </a:t>
            </a: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ремонт улично-дорожной сети и </a:t>
            </a: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дворовых территорий </a:t>
            </a: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размере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10,9 млн. рублей 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24837-A78D-41BA-8049-74667367411C}" type="slidenum">
              <a:rPr lang="ru-RU"/>
              <a:pPr>
                <a:defRPr/>
              </a:pPr>
              <a:t>36</a:t>
            </a:fld>
            <a:endParaRPr lang="ru-RU"/>
          </a:p>
        </p:txBody>
      </p:sp>
      <p:grpSp>
        <p:nvGrpSpPr>
          <p:cNvPr id="226307" name="Group 7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26309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310" name="Picture 10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311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6312" name="Text Box 12"/>
            <p:cNvSpPr txBox="1">
              <a:spLocks noChangeArrowheads="1"/>
            </p:cNvSpPr>
            <p:nvPr/>
          </p:nvSpPr>
          <p:spPr bwMode="auto">
            <a:xfrm>
              <a:off x="240" y="192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ДОРОЖНОЕ ХОЗЯЙСТВО</a:t>
              </a:r>
            </a:p>
          </p:txBody>
        </p:sp>
      </p:grpSp>
      <p:sp>
        <p:nvSpPr>
          <p:cNvPr id="44036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47800"/>
            <a:ext cx="8305800" cy="47244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2017 году в п.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Новонукутский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проведён капитальный ремонт </a:t>
            </a: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автомобильной дороги общего пользования</a:t>
            </a: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местного значения по ул. Гагарина</a:t>
            </a: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51,2 млн.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 в т.ч. из бюджета МО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Новонукутское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5,1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2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116DFE-6CCE-4199-8322-D875730E9E84}" type="slidenum">
              <a:rPr lang="ru-RU"/>
              <a:pPr>
                <a:defRPr/>
              </a:pPr>
              <a:t>37</a:t>
            </a:fld>
            <a:endParaRPr lang="ru-RU"/>
          </a:p>
        </p:txBody>
      </p:sp>
      <p:grpSp>
        <p:nvGrpSpPr>
          <p:cNvPr id="227331" name="Group 8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27333" name="Picture 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7334" name="Picture 11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7335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7336" name="Text Box 13"/>
            <p:cNvSpPr txBox="1">
              <a:spLocks noChangeArrowheads="1"/>
            </p:cNvSpPr>
            <p:nvPr/>
          </p:nvSpPr>
          <p:spPr bwMode="auto">
            <a:xfrm>
              <a:off x="240" y="192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ДОРОЖНОЕ ХОЗЯЙСТВО</a:t>
              </a:r>
            </a:p>
          </p:txBody>
        </p:sp>
      </p:grpSp>
      <p:sp>
        <p:nvSpPr>
          <p:cNvPr id="227332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143000"/>
            <a:ext cx="8229600" cy="5029200"/>
          </a:xfrm>
        </p:spPr>
        <p:txBody>
          <a:bodyPr/>
          <a:lstStyle/>
          <a:p>
            <a:pPr indent="-160338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b="1" smtClean="0">
                <a:latin typeface="Times New Roman" pitchFamily="18" charset="0"/>
              </a:rPr>
              <a:t>        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В 2017 году на автомобильных дорогах Нукутского района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ОГКУ «Дирекция по строительству и содержанию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автомобильных дорог Иркутской области»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были выполнены ремонтно-строительные работы: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400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400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восстановление изношенного асфальтобетонного покрытия автомобильной дороги с. Хадахан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9 516,4 тыс. рублей;</a:t>
            </a:r>
          </a:p>
          <a:p>
            <a:pPr indent="-160338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восстановление изношенного асфальтобетонного покрытия автомобильной дороги д. Мельхитуй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8 075,7тыс. рублей;</a:t>
            </a: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 восстановление поперечного профиля и ровности проезжей части гравийных и щебеночных покрытий автомобильной дороги с добавлением нового материала Новоленино – Первомайское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3 127,0 тыс. рублей;</a:t>
            </a: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D5B53F-DF22-4683-B130-A4E70800BA02}" type="slidenum">
              <a:rPr lang="ru-RU"/>
              <a:pPr>
                <a:defRPr/>
              </a:pPr>
              <a:t>38</a:t>
            </a:fld>
            <a:endParaRPr lang="ru-RU"/>
          </a:p>
        </p:txBody>
      </p:sp>
      <p:grpSp>
        <p:nvGrpSpPr>
          <p:cNvPr id="228355" name="Group 8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28357" name="Picture 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8358" name="Picture 11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8359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8360" name="Text Box 13"/>
            <p:cNvSpPr txBox="1">
              <a:spLocks noChangeArrowheads="1"/>
            </p:cNvSpPr>
            <p:nvPr/>
          </p:nvSpPr>
          <p:spPr bwMode="auto">
            <a:xfrm>
              <a:off x="240" y="192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ДОРОЖНОЕ ХОЗЯЙСТВО</a:t>
              </a:r>
            </a:p>
          </p:txBody>
        </p:sp>
      </p:grpSp>
      <p:sp>
        <p:nvSpPr>
          <p:cNvPr id="22835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19200"/>
            <a:ext cx="8305800" cy="4953000"/>
          </a:xfrm>
        </p:spPr>
        <p:txBody>
          <a:bodyPr/>
          <a:lstStyle/>
          <a:p>
            <a:pPr indent="-160338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b="1" smtClean="0">
                <a:latin typeface="Times New Roman" pitchFamily="18" charset="0"/>
              </a:rPr>
              <a:t>        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В 2017 году на автомобильных дорогах Нукутского района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ОГКУ «Дирекция по строительству и содержанию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автомобильных дорог Иркутской области»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были выполнены ремонтно-строительные работы: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- 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восстановление поперечного профиля и ровности проезжей части гравийных и щебеночных покрытий с добавлением нового материала автомобильной дороги Ворот-Онгой – Шалоты - Алтарик на сумму    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1 563,5 тыс. рублей;</a:t>
            </a: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ремонт автомобильной дороги Залари - Жигалово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41 106,2 тыс. рублей;</a:t>
            </a: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текущее содержание автомобильных дорог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41 668,9 тыс. рублей.</a:t>
            </a: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8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15B459-067B-4417-9B13-672E42C611CE}" type="slidenum">
              <a:rPr lang="ru-RU"/>
              <a:pPr>
                <a:defRPr/>
              </a:pPr>
              <a:t>39</a:t>
            </a:fld>
            <a:endParaRPr lang="ru-RU"/>
          </a:p>
        </p:txBody>
      </p:sp>
      <p:grpSp>
        <p:nvGrpSpPr>
          <p:cNvPr id="229385" name="Group 10"/>
          <p:cNvGrpSpPr>
            <a:grpSpLocks/>
          </p:cNvGrpSpPr>
          <p:nvPr/>
        </p:nvGrpSpPr>
        <p:grpSpPr bwMode="auto">
          <a:xfrm>
            <a:off x="250825" y="207963"/>
            <a:ext cx="8893175" cy="6650037"/>
            <a:chOff x="158" y="0"/>
            <a:chExt cx="5602" cy="4189"/>
          </a:xfrm>
        </p:grpSpPr>
        <p:pic>
          <p:nvPicPr>
            <p:cNvPr id="22938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938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9390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9391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9392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ОБРАЗОВАНИЕ</a:t>
              </a:r>
            </a:p>
          </p:txBody>
        </p:sp>
      </p:grpSp>
      <p:sp>
        <p:nvSpPr>
          <p:cNvPr id="229386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914400"/>
            <a:ext cx="8686800" cy="9144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Доля детей в возрасте  1 - 6  лет, посещающих дошкольные учреждения в общей численности детей от 1 до 6 лет, %</a:t>
            </a:r>
          </a:p>
        </p:txBody>
      </p:sp>
      <p:sp>
        <p:nvSpPr>
          <p:cNvPr id="229387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9382" name="Object 4"/>
          <p:cNvGraphicFramePr>
            <a:graphicFrameLocks noChangeAspect="1"/>
          </p:cNvGraphicFramePr>
          <p:nvPr/>
        </p:nvGraphicFramePr>
        <p:xfrm>
          <a:off x="381000" y="2133600"/>
          <a:ext cx="8293100" cy="4443413"/>
        </p:xfrm>
        <a:graphic>
          <a:graphicData uri="http://schemas.openxmlformats.org/presentationml/2006/ole">
            <p:oleObj spid="_x0000_s229382" r:id="rId7" imgW="8291279" imgH="4444369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AADA07-94C7-4F34-BCFC-43D9409585E8}" type="slidenum">
              <a:rPr lang="ru-RU"/>
              <a:pPr>
                <a:defRPr/>
              </a:pPr>
              <a:t>4</a:t>
            </a:fld>
            <a:endParaRPr lang="ru-RU"/>
          </a:p>
        </p:txBody>
      </p:sp>
      <p:grpSp>
        <p:nvGrpSpPr>
          <p:cNvPr id="5125" name="Group 10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512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ФИНАНСЫ</a:t>
              </a:r>
            </a:p>
          </p:txBody>
        </p:sp>
      </p:grpSp>
      <p:sp>
        <p:nvSpPr>
          <p:cNvPr id="5126" name="Rectangle 2"/>
          <p:cNvSpPr>
            <a:spLocks noGrp="1"/>
          </p:cNvSpPr>
          <p:nvPr>
            <p:ph type="title" idx="4294967295"/>
          </p:nvPr>
        </p:nvSpPr>
        <p:spPr>
          <a:xfrm>
            <a:off x="1295400" y="914400"/>
            <a:ext cx="6400800" cy="9144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Доходы консолидированного бюджета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район», млн. руб.</a:t>
            </a: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/>
        </p:nvGraphicFramePr>
        <p:xfrm>
          <a:off x="914400" y="1981200"/>
          <a:ext cx="7194550" cy="4459288"/>
        </p:xfrm>
        <a:graphic>
          <a:graphicData uri="http://schemas.openxmlformats.org/presentationml/2006/ole">
            <p:oleObj spid="_x0000_s5122" r:id="rId7" imgW="7193903" imgH="4462659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ECE30C-1EB7-467E-9E5E-8A74C9D0F2F2}" type="slidenum">
              <a:rPr lang="ru-RU"/>
              <a:pPr>
                <a:defRPr/>
              </a:pPr>
              <a:t>40</a:t>
            </a:fld>
            <a:endParaRPr lang="ru-RU"/>
          </a:p>
        </p:txBody>
      </p:sp>
      <p:pic>
        <p:nvPicPr>
          <p:cNvPr id="23040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04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05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406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1430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600" smtClean="0"/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«Развитие образования в муниципальном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образовании «Нукутский район»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на 2015 – 2020 годы»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начат капитальный ремонт зданий начальной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и средней школы МБОУ Новонукутская СОШ</a:t>
            </a: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144,6 млн. рублей,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 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7,2 млн. рублей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0407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E66DC0-D860-4B63-BBDF-CF1DE14AB203}" type="slidenum">
              <a:rPr lang="ru-RU"/>
              <a:pPr>
                <a:defRPr/>
              </a:pPr>
              <a:t>41</a:t>
            </a:fld>
            <a:endParaRPr lang="ru-RU"/>
          </a:p>
        </p:txBody>
      </p:sp>
      <p:pic>
        <p:nvPicPr>
          <p:cNvPr id="23142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990600"/>
            <a:ext cx="8763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1428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1429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1430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pic>
        <p:nvPicPr>
          <p:cNvPr id="231431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1219200"/>
            <a:ext cx="8001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4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49AC4-8BC8-4576-ADF3-4387AEA3C27D}" type="slidenum">
              <a:rPr lang="ru-RU"/>
              <a:pPr>
                <a:defRPr/>
              </a:pPr>
              <a:t>42</a:t>
            </a:fld>
            <a:endParaRPr lang="ru-RU"/>
          </a:p>
        </p:txBody>
      </p:sp>
      <p:grpSp>
        <p:nvGrpSpPr>
          <p:cNvPr id="232451" name="Group 8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32453" name="Picture 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2454" name="Picture 11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2455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2456" name="Text Box 13"/>
            <p:cNvSpPr txBox="1">
              <a:spLocks noChangeArrowheads="1"/>
            </p:cNvSpPr>
            <p:nvPr/>
          </p:nvSpPr>
          <p:spPr bwMode="auto">
            <a:xfrm>
              <a:off x="240" y="144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ОБРАЗОВАНИЕ</a:t>
              </a:r>
            </a:p>
          </p:txBody>
        </p:sp>
      </p:grpSp>
      <p:sp>
        <p:nvSpPr>
          <p:cNvPr id="232452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143000"/>
            <a:ext cx="8305800" cy="5181600"/>
          </a:xfrm>
        </p:spPr>
        <p:txBody>
          <a:bodyPr/>
          <a:lstStyle/>
          <a:p>
            <a:pPr indent="-160338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b="1" smtClean="0">
                <a:latin typeface="Times New Roman" pitchFamily="18" charset="0"/>
              </a:rPr>
              <a:t>        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За счет средств бюджета МО «Нукутский район»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в течение 2017 года проведены мероприятия: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текущий ремонт системы отопления в МБОУ Хадаханская СОШ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1 368,6 тыс. рублей;</a:t>
            </a:r>
          </a:p>
          <a:p>
            <a:pPr indent="-160338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8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текущий ремонт системы отопления в МБОУ Нукутская СОШ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195,0</a:t>
            </a:r>
            <a:r>
              <a:rPr lang="ru-RU" sz="20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тыс. рублей;</a:t>
            </a: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8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текущий ремонт системы отопления в МКДОУ Новоленинский детский сад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600,4 тыс. рублей;</a:t>
            </a: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8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замена дверей в МКОУ Русско-Мельхитуйская ООШ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80,0 тыс. рублей;</a:t>
            </a: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8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частичная замена окон в МБУК «Межпоселенческая центральная библиотека»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36,0 тыс. рублей;</a:t>
            </a: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8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- замена входной и утепление 2-х внутренних дверей в МКОУ Первомайская СОШ на сумму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30,0 тыс. рублей.</a:t>
            </a:r>
          </a:p>
          <a:p>
            <a:pPr indent="-160338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D4A5C-A145-4F3F-A4A9-DC58089EB2BF}" type="slidenum">
              <a:rPr lang="ru-RU"/>
              <a:pPr>
                <a:defRPr/>
              </a:pPr>
              <a:t>43</a:t>
            </a:fld>
            <a:endParaRPr lang="ru-RU"/>
          </a:p>
        </p:txBody>
      </p:sp>
      <p:pic>
        <p:nvPicPr>
          <p:cNvPr id="233475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3476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3477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3478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600" smtClean="0"/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«Развитие образования в муниципальном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образовании «Нукутский район»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на 2015 – 2020 годы»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проведён капитальный ремонт спортзала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МБОУ Тангутская СОШ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1,5 млн. рублей,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 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79,0 тыс. рублей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3479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284CE-A540-4E3E-B7D7-A02BC6D27301}" type="slidenum">
              <a:rPr lang="ru-RU"/>
              <a:pPr>
                <a:defRPr/>
              </a:pPr>
              <a:t>44</a:t>
            </a:fld>
            <a:endParaRPr lang="ru-RU"/>
          </a:p>
        </p:txBody>
      </p:sp>
      <p:pic>
        <p:nvPicPr>
          <p:cNvPr id="23449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450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450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450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600" smtClean="0"/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«Развитие образования в муниципальном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образовании «Нукутский район»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на 2015 – 2020 годы»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проведён капитальный ремонт столовой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МБУ ДОЛ «Берёзка»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1,4 млн. рублей,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 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70,5 тыс. рублей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450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024546-1206-474D-8D2A-D232C6FFF61D}" type="slidenum">
              <a:rPr lang="ru-RU"/>
              <a:pPr>
                <a:defRPr/>
              </a:pPr>
              <a:t>45</a:t>
            </a:fld>
            <a:endParaRPr lang="ru-RU"/>
          </a:p>
        </p:txBody>
      </p:sp>
      <p:grpSp>
        <p:nvGrpSpPr>
          <p:cNvPr id="235523" name="Group 6"/>
          <p:cNvGrpSpPr>
            <a:grpSpLocks/>
          </p:cNvGrpSpPr>
          <p:nvPr/>
        </p:nvGrpSpPr>
        <p:grpSpPr bwMode="auto">
          <a:xfrm>
            <a:off x="250825" y="136525"/>
            <a:ext cx="8893175" cy="6569075"/>
            <a:chOff x="158" y="0"/>
            <a:chExt cx="5602" cy="4238"/>
          </a:xfrm>
        </p:grpSpPr>
        <p:pic>
          <p:nvPicPr>
            <p:cNvPr id="235527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66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28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60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29" name="Picture 10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30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24" name="Rectangle 2"/>
          <p:cNvSpPr>
            <a:spLocks noGrp="1"/>
          </p:cNvSpPr>
          <p:nvPr>
            <p:ph type="title"/>
          </p:nvPr>
        </p:nvSpPr>
        <p:spPr>
          <a:xfrm>
            <a:off x="609600" y="990600"/>
            <a:ext cx="8305800" cy="7620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В рамках реализации 3 муниципальных программ 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в 2017 году проведена работа по:</a:t>
            </a:r>
          </a:p>
        </p:txBody>
      </p:sp>
      <p:sp>
        <p:nvSpPr>
          <p:cNvPr id="235525" name="Rectangle 3"/>
          <p:cNvSpPr>
            <a:spLocks noGrp="1"/>
          </p:cNvSpPr>
          <p:nvPr>
            <p:ph type="body" idx="1"/>
          </p:nvPr>
        </p:nvSpPr>
        <p:spPr>
          <a:xfrm>
            <a:off x="533400" y="2209800"/>
            <a:ext cx="8229600" cy="4572000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r>
              <a:rPr lang="ru-RU" sz="2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оснащению оборудованием и мягким инвентарем;</a:t>
            </a: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endParaRPr lang="ru-RU" sz="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r>
              <a:rPr lang="ru-RU" sz="2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зданий и сооружений образовательных учреждений; </a:t>
            </a: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endParaRPr lang="ru-RU" sz="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подвоз детей к местам обучения;</a:t>
            </a: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endParaRPr lang="ru-RU" sz="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приобретению спортивной формы и спортивного инвентаря;</a:t>
            </a: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endParaRPr lang="ru-RU" sz="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установке окон и дверей, утеплению фасадов, ремонту системы отопления;</a:t>
            </a: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endParaRPr lang="ru-RU" sz="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оплате труда несовершеннолетних граждан в период летних каникул;</a:t>
            </a: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endParaRPr lang="ru-RU" sz="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участию в региональных и международных конкурсах.</a:t>
            </a:r>
          </a:p>
        </p:txBody>
      </p:sp>
      <p:sp>
        <p:nvSpPr>
          <p:cNvPr id="235526" name="Text Box 13"/>
          <p:cNvSpPr txBox="1">
            <a:spLocks noChangeArrowheads="1"/>
          </p:cNvSpPr>
          <p:nvPr/>
        </p:nvSpPr>
        <p:spPr bwMode="auto">
          <a:xfrm>
            <a:off x="381000" y="193675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6ADBD3-F65E-4B87-8867-7880A25986E0}" type="slidenum">
              <a:rPr lang="ru-RU"/>
              <a:pPr>
                <a:defRPr/>
              </a:pPr>
              <a:t>46</a:t>
            </a:fld>
            <a:endParaRPr lang="ru-RU"/>
          </a:p>
        </p:txBody>
      </p:sp>
      <p:pic>
        <p:nvPicPr>
          <p:cNvPr id="23654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48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49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550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954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600" smtClean="0"/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«Развитие образования в муниципальном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образовании «Нукутский район»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на 2015 – 2020 годы»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приобретён школьный автобус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для МБОУ Новонукутская СОШ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1,9 млн. рублей,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 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172,2 тыс. рублей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6551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6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62DE76-20B1-4C00-853B-278339E8B93A}" type="slidenum">
              <a:rPr lang="ru-RU"/>
              <a:pPr>
                <a:defRPr/>
              </a:pPr>
              <a:t>47</a:t>
            </a:fld>
            <a:endParaRPr lang="ru-RU"/>
          </a:p>
        </p:txBody>
      </p:sp>
      <p:pic>
        <p:nvPicPr>
          <p:cNvPr id="2375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572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573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7574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 </a:t>
            </a:r>
          </a:p>
        </p:txBody>
      </p:sp>
      <p:sp>
        <p:nvSpPr>
          <p:cNvPr id="237575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smtClean="0"/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«Развитие физической культуры и спорта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на 2015 – 2020 годы»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 д. Татхал-Онгой завершено строительство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физкультурно-оздоровительного комплекса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пропускной способностью 200 человек в смену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(общий объём финансирования составил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62,7 млн. рублей,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3,1 млн. рублей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1590F-140D-4B90-957D-D41FB4BFB47F}" type="slidenum">
              <a:rPr lang="ru-RU"/>
              <a:pPr>
                <a:defRPr/>
              </a:pPr>
              <a:t>48</a:t>
            </a:fld>
            <a:endParaRPr lang="ru-RU"/>
          </a:p>
        </p:txBody>
      </p:sp>
      <p:pic>
        <p:nvPicPr>
          <p:cNvPr id="2385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859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859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859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 </a:t>
            </a:r>
          </a:p>
        </p:txBody>
      </p:sp>
      <p:pic>
        <p:nvPicPr>
          <p:cNvPr id="238599" name="Picture 2" descr="E:\ФОТО РАЙОНА\ФОК Ун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1500188"/>
            <a:ext cx="8305800" cy="467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30B740-F8F4-42D2-8945-855E054276A6}" type="slidenum">
              <a:rPr lang="ru-RU"/>
              <a:pPr>
                <a:defRPr/>
              </a:pPr>
              <a:t>49</a:t>
            </a:fld>
            <a:endParaRPr lang="ru-RU"/>
          </a:p>
        </p:txBody>
      </p:sp>
      <p:pic>
        <p:nvPicPr>
          <p:cNvPr id="2396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1430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620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621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962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143000"/>
            <a:ext cx="8458200" cy="50292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smtClean="0"/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«Развитие физической культуры и спорта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на 2015 – 2020 годы»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проведён выборочный ремонт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спортивных сооружений стадиона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 п. Новонукутский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10,5 млн. рублей,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526,3 тыс. рублей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9623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50AC135B-7601-4E58-AC2F-7B19878131C7}" type="slidenum">
              <a:rPr lang="ru-RU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5</a:t>
            </a:fld>
            <a:endParaRPr lang="ru-RU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grpSp>
        <p:nvGrpSpPr>
          <p:cNvPr id="259076" name="Group 10"/>
          <p:cNvGrpSpPr>
            <a:grpSpLocks/>
          </p:cNvGrpSpPr>
          <p:nvPr/>
        </p:nvGrpSpPr>
        <p:grpSpPr bwMode="auto">
          <a:xfrm>
            <a:off x="250825" y="228600"/>
            <a:ext cx="8893175" cy="6421438"/>
            <a:chOff x="158" y="0"/>
            <a:chExt cx="5602" cy="4189"/>
          </a:xfrm>
        </p:grpSpPr>
        <p:pic>
          <p:nvPicPr>
            <p:cNvPr id="259077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9078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9079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9080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9081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ФИНАНСЫ</a:t>
              </a:r>
            </a:p>
          </p:txBody>
        </p:sp>
      </p:grpSp>
      <p:sp>
        <p:nvSpPr>
          <p:cNvPr id="25908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066800"/>
            <a:ext cx="8229600" cy="7620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Структура доходов консолидированного бюджета, 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млн. руб.</a:t>
            </a:r>
          </a:p>
        </p:txBody>
      </p:sp>
      <p:sp>
        <p:nvSpPr>
          <p:cNvPr id="259083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9084" name="Object 6"/>
          <p:cNvGraphicFramePr>
            <a:graphicFrameLocks noChangeAspect="1"/>
          </p:cNvGraphicFramePr>
          <p:nvPr/>
        </p:nvGraphicFramePr>
        <p:xfrm>
          <a:off x="533400" y="1981200"/>
          <a:ext cx="4292600" cy="4460875"/>
        </p:xfrm>
        <a:graphic>
          <a:graphicData uri="http://schemas.openxmlformats.org/presentationml/2006/ole">
            <p:oleObj spid="_x0000_s259084" name="Лист" r:id="rId7" imgW="4328268" imgH="4503407" progId="Excel.Sheet.8">
              <p:embed/>
            </p:oleObj>
          </a:graphicData>
        </a:graphic>
      </p:graphicFrame>
      <p:graphicFrame>
        <p:nvGraphicFramePr>
          <p:cNvPr id="259087" name="Object 6"/>
          <p:cNvGraphicFramePr>
            <a:graphicFrameLocks noChangeAspect="1"/>
          </p:cNvGraphicFramePr>
          <p:nvPr/>
        </p:nvGraphicFramePr>
        <p:xfrm>
          <a:off x="4419600" y="1981200"/>
          <a:ext cx="4292600" cy="4541838"/>
        </p:xfrm>
        <a:graphic>
          <a:graphicData uri="http://schemas.openxmlformats.org/presentationml/2006/ole">
            <p:oleObj spid="_x0000_s259087" name="Лист" r:id="rId8" imgW="4328268" imgH="4526319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6A10FE-5159-4C2D-9B65-5622FC8F373D}" type="slidenum">
              <a:rPr lang="ru-RU"/>
              <a:pPr>
                <a:defRPr/>
              </a:pPr>
              <a:t>50</a:t>
            </a:fld>
            <a:endParaRPr lang="ru-RU"/>
          </a:p>
        </p:txBody>
      </p:sp>
      <p:pic>
        <p:nvPicPr>
          <p:cNvPr id="2406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1430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0644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0645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0646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 </a:t>
            </a:r>
          </a:p>
        </p:txBody>
      </p:sp>
      <p:pic>
        <p:nvPicPr>
          <p:cNvPr id="240647" name="Picture 2" descr="E:\ФОТО РАЙОНА\2017 год\IMG_737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2000" y="1295400"/>
            <a:ext cx="73914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9DEFDD-7949-428A-A494-C3470699CDB7}" type="slidenum">
              <a:rPr lang="ru-RU"/>
              <a:pPr>
                <a:defRPr/>
              </a:pPr>
              <a:t>51</a:t>
            </a:fld>
            <a:endParaRPr lang="ru-RU"/>
          </a:p>
        </p:txBody>
      </p:sp>
      <p:grpSp>
        <p:nvGrpSpPr>
          <p:cNvPr id="241667" name="Group 5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41670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1671" name="Picture 8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1672" name="Picture 9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1668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95400"/>
            <a:ext cx="8229600" cy="48006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2000" smtClean="0">
              <a:latin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</a:rPr>
              <a:t>  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 2017 году построены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3-х многофункциональные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спортивные площадки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в с. Тангуты, с. Новоленино и с. Хадахан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(общий объём финансирования составил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10,5 млн. рублей,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 в т.ч. из бюджета сельских поселений –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524,5 тыс. рублей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1669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8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C11F21-C1D4-4620-A00B-C37E9A19F179}" type="slidenum">
              <a:rPr lang="ru-RU"/>
              <a:pPr>
                <a:defRPr/>
              </a:pPr>
              <a:t>52</a:t>
            </a:fld>
            <a:endParaRPr lang="ru-RU"/>
          </a:p>
        </p:txBody>
      </p:sp>
      <p:grpSp>
        <p:nvGrpSpPr>
          <p:cNvPr id="242691" name="Group 5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42694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2695" name="Picture 8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2696" name="Picture 9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2692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pPr marL="0" indent="269875" algn="ctr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В рамках проекта «Народные инициативы» </a:t>
            </a:r>
          </a:p>
          <a:p>
            <a:pPr marL="0" indent="269875" algn="ctr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в 2017 году проведены мероприятия:</a:t>
            </a:r>
          </a:p>
          <a:p>
            <a:pPr marL="0" indent="269875" algn="just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endParaRPr lang="ru-RU" sz="14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endParaRPr lang="ru-RU" sz="14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spcBef>
                <a:spcPct val="0"/>
              </a:spcBef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 установка системы видеонаблюдения в Большебаяновском сельском клубе;</a:t>
            </a:r>
          </a:p>
          <a:p>
            <a:pPr marL="0" indent="269875" algn="just">
              <a:spcBef>
                <a:spcPct val="0"/>
              </a:spcBef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endParaRPr lang="ru-RU" sz="14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spcBef>
                <a:spcPct val="0"/>
              </a:spcBef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ремонт лестничного марша КДЦ МО «Закулей»;</a:t>
            </a:r>
          </a:p>
          <a:p>
            <a:pPr marL="0" indent="269875" algn="just">
              <a:spcBef>
                <a:spcPct val="0"/>
              </a:spcBef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endParaRPr lang="ru-RU" sz="14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spcBef>
                <a:spcPct val="0"/>
              </a:spcBef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приобретение отопительного котла в КДЦ МО «Нукуты», ограждение Ворот-Онгойского сельского клуба;</a:t>
            </a:r>
          </a:p>
          <a:p>
            <a:pPr marL="0" indent="269875" algn="just">
              <a:spcBef>
                <a:spcPct val="0"/>
              </a:spcBef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endParaRPr lang="ru-RU" sz="14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spcBef>
                <a:spcPct val="0"/>
              </a:spcBef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приобретение мультимедийного оборудования, музыкальной аппаратуры, оргтехники, музыкальных инструментов, сценических костюмов;</a:t>
            </a:r>
          </a:p>
          <a:p>
            <a:pPr marL="0" indent="269875" algn="just">
              <a:spcBef>
                <a:spcPct val="0"/>
              </a:spcBef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endParaRPr lang="ru-RU" sz="14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spcBef>
                <a:spcPct val="0"/>
              </a:spcBef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ремонты зданий Куйтинского и Заходского сельского клубов.</a:t>
            </a:r>
            <a:endParaRPr lang="ru-RU" sz="20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2693" name="Text Box 11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CBE4A4-D6FF-43E7-9E60-BF21A3151C12}" type="slidenum">
              <a:rPr lang="ru-RU"/>
              <a:pPr>
                <a:defRPr/>
              </a:pPr>
              <a:t>53</a:t>
            </a:fld>
            <a:endParaRPr lang="ru-RU"/>
          </a:p>
        </p:txBody>
      </p:sp>
      <p:pic>
        <p:nvPicPr>
          <p:cNvPr id="2437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295400"/>
            <a:ext cx="7391400" cy="431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371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371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3718" name="Text Box 6"/>
          <p:cNvSpPr txBox="1">
            <a:spLocks noChangeArrowheads="1"/>
          </p:cNvSpPr>
          <p:nvPr/>
        </p:nvSpPr>
        <p:spPr bwMode="auto">
          <a:xfrm>
            <a:off x="179388" y="273050"/>
            <a:ext cx="46069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1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Отчет мэра МО «Нукутский район»</a:t>
            </a:r>
          </a:p>
        </p:txBody>
      </p:sp>
      <p:sp>
        <p:nvSpPr>
          <p:cNvPr id="24371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143000" y="1447800"/>
            <a:ext cx="7086600" cy="4038600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ru-RU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ru-RU" sz="1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sz="3600" b="1" i="1" smtClean="0">
                <a:solidFill>
                  <a:schemeClr val="tx1"/>
                </a:solidFill>
                <a:latin typeface="Times New Roman" pitchFamily="18" charset="0"/>
              </a:rPr>
              <a:t>Основные задачи и мероприятия</a:t>
            </a:r>
          </a:p>
          <a:p>
            <a:pPr algn="ctr">
              <a:buFont typeface="Wingdings 2" pitchFamily="18" charset="2"/>
              <a:buNone/>
            </a:pPr>
            <a:r>
              <a:rPr lang="ru-RU" sz="3600" b="1" i="1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</a:t>
            </a:r>
          </a:p>
          <a:p>
            <a:pPr algn="ctr">
              <a:buFont typeface="Wingdings 2" pitchFamily="18" charset="2"/>
              <a:buNone/>
            </a:pPr>
            <a:r>
              <a:rPr lang="ru-RU" sz="3600" b="1" i="1" smtClean="0">
                <a:solidFill>
                  <a:schemeClr val="tx1"/>
                </a:solidFill>
                <a:latin typeface="Times New Roman" pitchFamily="18" charset="0"/>
              </a:rPr>
              <a:t> на 2018 год</a:t>
            </a:r>
            <a:endParaRPr lang="ru-RU" sz="3600" b="1" i="1" smtClean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DAC849-F5A7-4C12-B91B-862CEA705F33}" type="slidenum">
              <a:rPr lang="ru-RU"/>
              <a:pPr>
                <a:defRPr/>
              </a:pPr>
              <a:t>54</a:t>
            </a:fld>
            <a:endParaRPr lang="ru-RU"/>
          </a:p>
        </p:txBody>
      </p:sp>
      <p:grpSp>
        <p:nvGrpSpPr>
          <p:cNvPr id="244739" name="Group 2"/>
          <p:cNvGrpSpPr>
            <a:grpSpLocks/>
          </p:cNvGrpSpPr>
          <p:nvPr/>
        </p:nvGrpSpPr>
        <p:grpSpPr bwMode="auto">
          <a:xfrm>
            <a:off x="179388" y="55563"/>
            <a:ext cx="8964612" cy="6650037"/>
            <a:chOff x="113" y="0"/>
            <a:chExt cx="5647" cy="4189"/>
          </a:xfrm>
        </p:grpSpPr>
        <p:pic>
          <p:nvPicPr>
            <p:cNvPr id="24474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474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4744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4745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4746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244740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76962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условий для эффективной работы предприятий и организаций</a:t>
            </a:r>
          </a:p>
        </p:txBody>
      </p:sp>
      <p:sp>
        <p:nvSpPr>
          <p:cNvPr id="244741" name="Rectangle 10"/>
          <p:cNvSpPr>
            <a:spLocks noGrp="1"/>
          </p:cNvSpPr>
          <p:nvPr>
            <p:ph type="body" idx="1"/>
          </p:nvPr>
        </p:nvSpPr>
        <p:spPr>
          <a:xfrm>
            <a:off x="533400" y="2057400"/>
            <a:ext cx="8153400" cy="4572000"/>
          </a:xfrm>
        </p:spPr>
        <p:txBody>
          <a:bodyPr/>
          <a:lstStyle/>
          <a:p>
            <a:pPr marL="0" indent="355600">
              <a:lnSpc>
                <a:spcPct val="90000"/>
              </a:lnSpc>
              <a:buFont typeface="Wingdings 2" pitchFamily="18" charset="2"/>
              <a:buNone/>
              <a:tabLst>
                <a:tab pos="8075613" algn="l"/>
              </a:tabLst>
            </a:pP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Мероприятия:</a:t>
            </a:r>
          </a:p>
          <a:p>
            <a:pPr marL="0" indent="355600">
              <a:lnSpc>
                <a:spcPct val="90000"/>
              </a:lnSpc>
              <a:buFont typeface="Wingdings 2" pitchFamily="18" charset="2"/>
              <a:buNone/>
              <a:tabLst>
                <a:tab pos="8075613" algn="l"/>
              </a:tabLst>
            </a:pPr>
            <a:endParaRPr lang="ru-RU" sz="10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tabLst>
                <a:tab pos="8075613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реализация подпрограммы «Поддержка и развитие малого и среднего предпринимательства в муниципальном образовании «Нукутский район» на 2015 – 2020 годы»;</a:t>
            </a:r>
          </a:p>
          <a:p>
            <a:pPr marL="0" indent="355600" algn="just">
              <a:lnSpc>
                <a:spcPct val="90000"/>
              </a:lnSpc>
              <a:buFontTx/>
              <a:buNone/>
              <a:tabLst>
                <a:tab pos="8075613" algn="l"/>
              </a:tabLst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tabLst>
                <a:tab pos="8075613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совершенствование работы Микрофинансовой организации «Фонд поддержки малого и среднего предпринимательства» и Центра поддержки малого и среднего предпринимательства;</a:t>
            </a:r>
          </a:p>
          <a:p>
            <a:pPr marL="0" indent="355600" algn="just">
              <a:lnSpc>
                <a:spcPct val="90000"/>
              </a:lnSpc>
              <a:buFontTx/>
              <a:buNone/>
              <a:tabLst>
                <a:tab pos="8075613" algn="l"/>
              </a:tabLst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tabLst>
                <a:tab pos="8075613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содействие в привлечении государственных и частных инвестиций.</a:t>
            </a:r>
            <a:endParaRPr lang="ru-RU" sz="2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B72902-8F7F-4048-998D-8D0FF5514DFD}" type="slidenum">
              <a:rPr lang="ru-RU"/>
              <a:pPr>
                <a:defRPr/>
              </a:pPr>
              <a:t>55</a:t>
            </a:fld>
            <a:endParaRPr lang="ru-RU"/>
          </a:p>
        </p:txBody>
      </p:sp>
      <p:grpSp>
        <p:nvGrpSpPr>
          <p:cNvPr id="245763" name="Group 2"/>
          <p:cNvGrpSpPr>
            <a:grpSpLocks/>
          </p:cNvGrpSpPr>
          <p:nvPr/>
        </p:nvGrpSpPr>
        <p:grpSpPr bwMode="auto">
          <a:xfrm>
            <a:off x="179388" y="55563"/>
            <a:ext cx="8964612" cy="6650037"/>
            <a:chOff x="113" y="0"/>
            <a:chExt cx="5647" cy="4189"/>
          </a:xfrm>
        </p:grpSpPr>
        <p:pic>
          <p:nvPicPr>
            <p:cNvPr id="24576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76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768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76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770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245764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Увеличение доходной части консолидированного бюджета МО «Нукутский район»</a:t>
            </a:r>
          </a:p>
        </p:txBody>
      </p:sp>
      <p:sp>
        <p:nvSpPr>
          <p:cNvPr id="245765" name="Rectangle 10"/>
          <p:cNvSpPr>
            <a:spLocks noGrp="1"/>
          </p:cNvSpPr>
          <p:nvPr>
            <p:ph type="body" idx="1"/>
          </p:nvPr>
        </p:nvSpPr>
        <p:spPr>
          <a:xfrm>
            <a:off x="533400" y="1981200"/>
            <a:ext cx="8229600" cy="4495800"/>
          </a:xfrm>
        </p:spPr>
        <p:txBody>
          <a:bodyPr/>
          <a:lstStyle/>
          <a:p>
            <a:pPr marL="0" indent="355600" defTabSz="179388"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Мероприятия:</a:t>
            </a:r>
          </a:p>
          <a:p>
            <a:pPr marL="0" indent="355600" defTabSz="179388">
              <a:buFont typeface="Wingdings 2" pitchFamily="18" charset="2"/>
              <a:buNone/>
              <a:tabLst>
                <a:tab pos="269875" algn="l"/>
              </a:tabLst>
            </a:pPr>
            <a:endParaRPr lang="ru-RU" sz="10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 defTabSz="179388">
              <a:buClr>
                <a:schemeClr val="tx1"/>
              </a:buClr>
              <a:buFont typeface="Wingdings" pitchFamily="2" charset="2"/>
              <a:buChar char="Ø"/>
              <a:tabLst>
                <a:tab pos="269875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повышение качества управления муниципальной собственностью;</a:t>
            </a:r>
          </a:p>
          <a:p>
            <a:pPr marL="0" indent="355600" algn="just" defTabSz="179388">
              <a:buFont typeface="Wingdings 2" pitchFamily="18" charset="2"/>
              <a:buNone/>
              <a:tabLst>
                <a:tab pos="269875" algn="l"/>
              </a:tabLst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 defTabSz="179388">
              <a:buClr>
                <a:schemeClr val="tx1"/>
              </a:buClr>
              <a:buFont typeface="Wingdings" pitchFamily="2" charset="2"/>
              <a:buChar char="Ø"/>
              <a:tabLst>
                <a:tab pos="269875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дальнейшая работа по повышению доходной части местного бюджета, в т.ч. за счет улучшения администрирования и максимального вовлечения в налогообложение имущественных объектов;</a:t>
            </a:r>
          </a:p>
          <a:p>
            <a:pPr marL="0" indent="355600" algn="just" defTabSz="179388">
              <a:buFontTx/>
              <a:buNone/>
              <a:tabLst>
                <a:tab pos="269875" algn="l"/>
              </a:tabLst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 defTabSz="179388">
              <a:buClr>
                <a:schemeClr val="tx1"/>
              </a:buClr>
              <a:buFont typeface="Wingdings" pitchFamily="2" charset="2"/>
              <a:buChar char="Ø"/>
              <a:tabLst>
                <a:tab pos="269875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своевременное и качественное формирование бюджета Нукутского района на 2019 год.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9E6B6-E956-44F4-B79E-8AC737641F46}" type="slidenum">
              <a:rPr lang="ru-RU"/>
              <a:pPr>
                <a:defRPr/>
              </a:pPr>
              <a:t>56</a:t>
            </a:fld>
            <a:endParaRPr lang="ru-RU"/>
          </a:p>
        </p:txBody>
      </p:sp>
      <p:grpSp>
        <p:nvGrpSpPr>
          <p:cNvPr id="246787" name="Group 2"/>
          <p:cNvGrpSpPr>
            <a:grpSpLocks/>
          </p:cNvGrpSpPr>
          <p:nvPr/>
        </p:nvGrpSpPr>
        <p:grpSpPr bwMode="auto">
          <a:xfrm>
            <a:off x="179388" y="55563"/>
            <a:ext cx="8964612" cy="6650037"/>
            <a:chOff x="113" y="0"/>
            <a:chExt cx="5647" cy="4189"/>
          </a:xfrm>
        </p:grpSpPr>
        <p:pic>
          <p:nvPicPr>
            <p:cNvPr id="246790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791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792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793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794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246788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Развитие сельского хозяйства</a:t>
            </a:r>
          </a:p>
        </p:txBody>
      </p:sp>
      <p:sp>
        <p:nvSpPr>
          <p:cNvPr id="246789" name="Rectangle 10"/>
          <p:cNvSpPr>
            <a:spLocks noGrp="1"/>
          </p:cNvSpPr>
          <p:nvPr>
            <p:ph type="body" idx="1"/>
          </p:nvPr>
        </p:nvSpPr>
        <p:spPr>
          <a:xfrm>
            <a:off x="533400" y="1981200"/>
            <a:ext cx="8229600" cy="4495800"/>
          </a:xfrm>
        </p:spPr>
        <p:txBody>
          <a:bodyPr/>
          <a:lstStyle/>
          <a:p>
            <a:pPr marL="0" indent="35560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Мероприятия:</a:t>
            </a:r>
          </a:p>
          <a:p>
            <a:pPr marL="0" indent="355600">
              <a:lnSpc>
                <a:spcPct val="80000"/>
              </a:lnSpc>
              <a:buFont typeface="Wingdings 2" pitchFamily="18" charset="2"/>
              <a:buNone/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обеспечение ускоренного развития приоритетных подотраслей сельского хозяйства (поддержка племенного животноводства, развитие овцеводства, развитие мясного табунного коневодства);</a:t>
            </a:r>
          </a:p>
          <a:p>
            <a:pPr marL="0" indent="355600" algn="just">
              <a:lnSpc>
                <a:spcPct val="80000"/>
              </a:lnSpc>
              <a:buFontTx/>
              <a:buNone/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совершенствование механизмов регулирования рынков сельскохозяйственной продукции, сырья и продовольствия (развитие сети сельскохозяйственных рынков);</a:t>
            </a:r>
          </a:p>
          <a:p>
            <a:pPr marL="0" indent="355600" algn="just">
              <a:lnSpc>
                <a:spcPct val="80000"/>
              </a:lnSpc>
              <a:buFontTx/>
              <a:buNone/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повышение финансовой устойчивости сельского хозяйства (повышение финансовой устойчивости малых форм хозяйствования на селе; техническая и технологическая модернизация сельского хозяйства);</a:t>
            </a:r>
          </a:p>
          <a:p>
            <a:pPr marL="0" indent="355600">
              <a:lnSpc>
                <a:spcPct val="80000"/>
              </a:lnSpc>
              <a:buFontTx/>
              <a:buChar char="-"/>
            </a:pPr>
            <a:endParaRPr lang="ru-RU" sz="240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0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23CBC4-6EF6-4CB0-969B-B36371B1F54A}" type="slidenum">
              <a:rPr lang="ru-RU"/>
              <a:pPr>
                <a:defRPr/>
              </a:pPr>
              <a:t>57</a:t>
            </a:fld>
            <a:endParaRPr lang="ru-RU"/>
          </a:p>
        </p:txBody>
      </p:sp>
      <p:grpSp>
        <p:nvGrpSpPr>
          <p:cNvPr id="247811" name="Group 2"/>
          <p:cNvGrpSpPr>
            <a:grpSpLocks/>
          </p:cNvGrpSpPr>
          <p:nvPr/>
        </p:nvGrpSpPr>
        <p:grpSpPr bwMode="auto">
          <a:xfrm>
            <a:off x="179388" y="55563"/>
            <a:ext cx="8964612" cy="6650037"/>
            <a:chOff x="113" y="0"/>
            <a:chExt cx="5647" cy="4189"/>
          </a:xfrm>
        </p:grpSpPr>
        <p:pic>
          <p:nvPicPr>
            <p:cNvPr id="247814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7815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7816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7817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7818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247812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Развитие сельского хозяйства</a:t>
            </a:r>
          </a:p>
        </p:txBody>
      </p:sp>
      <p:sp>
        <p:nvSpPr>
          <p:cNvPr id="247813" name="Rectangle 10"/>
          <p:cNvSpPr>
            <a:spLocks noGrp="1"/>
          </p:cNvSpPr>
          <p:nvPr>
            <p:ph type="body" idx="1"/>
          </p:nvPr>
        </p:nvSpPr>
        <p:spPr>
          <a:xfrm>
            <a:off x="533400" y="1981200"/>
            <a:ext cx="8229600" cy="4648200"/>
          </a:xfrm>
        </p:spPr>
        <p:txBody>
          <a:bodyPr/>
          <a:lstStyle/>
          <a:p>
            <a:pPr marL="0" indent="35560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Мероприятия:</a:t>
            </a:r>
          </a:p>
          <a:p>
            <a:pPr marL="0" indent="355600">
              <a:lnSpc>
                <a:spcPct val="80000"/>
              </a:lnSpc>
              <a:buFont typeface="Wingdings 2" pitchFamily="18" charset="2"/>
              <a:buNone/>
            </a:pPr>
            <a:endParaRPr lang="ru-RU" sz="12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оказание помощи вновь зарегистрированным главам КФХ  в подготовке документов для участия по программе «Начинающий фермер», а также по программе «Семейные животноводческие фермы»;</a:t>
            </a: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sz="12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проведение конкурсов профессионального мастерства среди работников АПК;</a:t>
            </a:r>
          </a:p>
          <a:p>
            <a:pPr marL="0" indent="355600" algn="just">
              <a:lnSpc>
                <a:spcPct val="80000"/>
              </a:lnSpc>
              <a:buFont typeface="Symbol" pitchFamily="18" charset="2"/>
              <a:buNone/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продолжение работы по вводу жилья по Программе «Устойчивое развитие сельских территорий на 2014 – 2017 годы и на период до 2020 года»;</a:t>
            </a:r>
          </a:p>
          <a:p>
            <a:pPr marL="0" indent="355600" algn="just">
              <a:lnSpc>
                <a:spcPct val="80000"/>
              </a:lnSpc>
              <a:buFont typeface="Symbol" pitchFamily="18" charset="2"/>
              <a:buNone/>
            </a:pPr>
            <a:endParaRPr lang="ru-RU" sz="10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привлечение молодых специалистов для кадрового обеспечения агропромышленного комплекса.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184D85-9CA1-4AD1-B6E1-C173C5F1E8F6}" type="slidenum">
              <a:rPr lang="ru-RU"/>
              <a:pPr>
                <a:defRPr/>
              </a:pPr>
              <a:t>58</a:t>
            </a:fld>
            <a:endParaRPr lang="ru-RU"/>
          </a:p>
        </p:txBody>
      </p:sp>
      <p:grpSp>
        <p:nvGrpSpPr>
          <p:cNvPr id="248835" name="Group 2"/>
          <p:cNvGrpSpPr>
            <a:grpSpLocks/>
          </p:cNvGrpSpPr>
          <p:nvPr/>
        </p:nvGrpSpPr>
        <p:grpSpPr bwMode="auto">
          <a:xfrm>
            <a:off x="179388" y="55563"/>
            <a:ext cx="8964612" cy="6650037"/>
            <a:chOff x="113" y="0"/>
            <a:chExt cx="5647" cy="4189"/>
          </a:xfrm>
        </p:grpSpPr>
        <p:pic>
          <p:nvPicPr>
            <p:cNvPr id="24883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8839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8840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8841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8842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248836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248837" name="Rectangle 10"/>
          <p:cNvSpPr>
            <a:spLocks noGrp="1"/>
          </p:cNvSpPr>
          <p:nvPr>
            <p:ph type="body" idx="1"/>
          </p:nvPr>
        </p:nvSpPr>
        <p:spPr>
          <a:xfrm>
            <a:off x="533400" y="1981200"/>
            <a:ext cx="8229600" cy="4495800"/>
          </a:xfrm>
        </p:spPr>
        <p:txBody>
          <a:bodyPr/>
          <a:lstStyle/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endParaRPr lang="ru-RU" sz="8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Мероприятия, планируемые к реализации в 2018 году: </a:t>
            </a:r>
          </a:p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endParaRPr lang="ru-RU" sz="2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i="1" smtClean="0">
                <a:solidFill>
                  <a:schemeClr val="tx1"/>
                </a:solidFill>
                <a:latin typeface="Times New Roman" pitchFamily="18" charset="0"/>
              </a:rPr>
              <a:t>ремонты:</a:t>
            </a:r>
          </a:p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endParaRPr lang="ru-RU" sz="2200" b="1" i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182563" indent="-95250" algn="just">
              <a:buFontTx/>
              <a:buChar char="-"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300" smtClean="0">
                <a:solidFill>
                  <a:schemeClr val="tx1"/>
                </a:solidFill>
                <a:latin typeface="Times New Roman" pitchFamily="18" charset="0"/>
              </a:rPr>
              <a:t>окончание капитального ремонта МБОУ Новонукутская СОШ;</a:t>
            </a:r>
          </a:p>
          <a:p>
            <a:pPr marL="182563" indent="-95250" algn="just">
              <a:buFontTx/>
              <a:buChar char="-"/>
            </a:pPr>
            <a:r>
              <a:rPr lang="ru-RU" sz="2300" smtClean="0">
                <a:solidFill>
                  <a:schemeClr val="tx1"/>
                </a:solidFill>
                <a:latin typeface="Times New Roman" pitchFamily="18" charset="0"/>
              </a:rPr>
              <a:t> ремонт системы отопления МКОУ Русско-Мельхитуйская ООШ;</a:t>
            </a:r>
            <a:endParaRPr lang="ru-RU" sz="23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182563" indent="-95250" algn="just">
              <a:buFontTx/>
              <a:buChar char="-"/>
            </a:pPr>
            <a:r>
              <a:rPr lang="ru-RU" sz="2300" smtClean="0">
                <a:solidFill>
                  <a:schemeClr val="tx1"/>
                </a:solidFill>
                <a:latin typeface="Times New Roman" pitchFamily="18" charset="0"/>
              </a:rPr>
              <a:t> ремонт столовой для оздоровительного лагеря «Березка»</a:t>
            </a:r>
            <a:endParaRPr lang="ru-RU" sz="23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FD7AB7-60EE-4FE5-83BC-B1F586A9491F}" type="slidenum">
              <a:rPr lang="ru-RU"/>
              <a:pPr>
                <a:defRPr/>
              </a:pPr>
              <a:t>59</a:t>
            </a:fld>
            <a:endParaRPr lang="ru-RU"/>
          </a:p>
        </p:txBody>
      </p:sp>
      <p:grpSp>
        <p:nvGrpSpPr>
          <p:cNvPr id="249859" name="Group 2"/>
          <p:cNvGrpSpPr>
            <a:grpSpLocks/>
          </p:cNvGrpSpPr>
          <p:nvPr/>
        </p:nvGrpSpPr>
        <p:grpSpPr bwMode="auto">
          <a:xfrm>
            <a:off x="179388" y="55563"/>
            <a:ext cx="8964612" cy="6650037"/>
            <a:chOff x="113" y="0"/>
            <a:chExt cx="5647" cy="4189"/>
          </a:xfrm>
        </p:grpSpPr>
        <p:pic>
          <p:nvPicPr>
            <p:cNvPr id="24986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986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9864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9865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9866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249860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249861" name="Rectangle 10"/>
          <p:cNvSpPr>
            <a:spLocks noGrp="1"/>
          </p:cNvSpPr>
          <p:nvPr>
            <p:ph type="body" idx="1"/>
          </p:nvPr>
        </p:nvSpPr>
        <p:spPr>
          <a:xfrm>
            <a:off x="533400" y="1981200"/>
            <a:ext cx="8229600" cy="44958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5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Мероприятия, планируемые к реализации в 2018 году: </a:t>
            </a: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14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i="1" smtClean="0">
                <a:solidFill>
                  <a:schemeClr val="tx1"/>
                </a:solidFill>
                <a:latin typeface="Times New Roman" pitchFamily="18" charset="0"/>
              </a:rPr>
              <a:t>строительство:</a:t>
            </a: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800" b="1" i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- </a:t>
            </a:r>
            <a:r>
              <a:rPr lang="ru-RU" sz="2300" smtClean="0">
                <a:solidFill>
                  <a:schemeClr val="tx1"/>
                </a:solidFill>
                <a:latin typeface="Times New Roman" pitchFamily="18" charset="0"/>
              </a:rPr>
              <a:t>средней общеобразовательной школы на 154 места в п. Целинный;</a:t>
            </a:r>
          </a:p>
          <a:p>
            <a:pPr marL="0" indent="0" algn="just">
              <a:buFontTx/>
              <a:buNone/>
              <a:tabLst>
                <a:tab pos="269875" algn="l"/>
              </a:tabLst>
            </a:pPr>
            <a:r>
              <a:rPr lang="ru-RU" sz="2300" smtClean="0">
                <a:solidFill>
                  <a:schemeClr val="tx1"/>
                </a:solidFill>
                <a:latin typeface="Times New Roman" pitchFamily="18" charset="0"/>
              </a:rPr>
              <a:t>- второй средней общеобразовательной школы в п. Новонукутский;</a:t>
            </a:r>
          </a:p>
          <a:p>
            <a:pPr marL="0" indent="0" algn="just">
              <a:buFontTx/>
              <a:buNone/>
              <a:tabLst>
                <a:tab pos="269875" algn="l"/>
              </a:tabLst>
            </a:pPr>
            <a:r>
              <a:rPr lang="ru-RU" sz="2300" smtClean="0">
                <a:solidFill>
                  <a:schemeClr val="tx1"/>
                </a:solidFill>
                <a:latin typeface="Times New Roman" pitchFamily="18" charset="0"/>
              </a:rPr>
              <a:t>- блочно-модульной котельной и инженерных сетей МБОУ Русско-Мельхитуйская ООШ</a:t>
            </a:r>
            <a:endParaRPr lang="ru-RU" sz="2300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3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40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40DD19-67DD-4EEB-886E-032AC4BEC35A}" type="slidenum">
              <a:rPr lang="ru-RU"/>
              <a:pPr>
                <a:defRPr/>
              </a:pPr>
              <a:t>6</a:t>
            </a:fld>
            <a:endParaRPr lang="ru-RU"/>
          </a:p>
        </p:txBody>
      </p:sp>
      <p:grpSp>
        <p:nvGrpSpPr>
          <p:cNvPr id="6149" name="Group 8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6152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3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4" name="Picture 12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5" name="Picture 13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50" name="Rectangle 2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10400" cy="9906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Расходы консолидированного бюджета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район», млн. руб.</a:t>
            </a:r>
          </a:p>
        </p:txBody>
      </p:sp>
      <p:graphicFrame>
        <p:nvGraphicFramePr>
          <p:cNvPr id="614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09600" y="1981200"/>
          <a:ext cx="7977188" cy="4506913"/>
        </p:xfrm>
        <a:graphic>
          <a:graphicData uri="http://schemas.openxmlformats.org/presentationml/2006/ole">
            <p:oleObj spid="_x0000_s6146" r:id="rId7" imgW="7980356" imgH="4505334" progId="Excel.Sheet.8">
              <p:embed/>
            </p:oleObj>
          </a:graphicData>
        </a:graphic>
      </p:graphicFrame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381000" y="300038"/>
            <a:ext cx="4343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ФИНАНСЫ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86DF5A-586C-44A5-BD74-B5A51D3CA980}" type="slidenum">
              <a:rPr lang="ru-RU"/>
              <a:pPr>
                <a:defRPr/>
              </a:pPr>
              <a:t>60</a:t>
            </a:fld>
            <a:endParaRPr lang="ru-RU"/>
          </a:p>
        </p:txBody>
      </p:sp>
      <p:grpSp>
        <p:nvGrpSpPr>
          <p:cNvPr id="250883" name="Group 2"/>
          <p:cNvGrpSpPr>
            <a:grpSpLocks/>
          </p:cNvGrpSpPr>
          <p:nvPr/>
        </p:nvGrpSpPr>
        <p:grpSpPr bwMode="auto">
          <a:xfrm>
            <a:off x="179388" y="55563"/>
            <a:ext cx="8964612" cy="6650037"/>
            <a:chOff x="113" y="0"/>
            <a:chExt cx="5647" cy="4189"/>
          </a:xfrm>
        </p:grpSpPr>
        <p:pic>
          <p:nvPicPr>
            <p:cNvPr id="25088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088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0888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088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0890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250884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250885" name="Rectangle 10"/>
          <p:cNvSpPr>
            <a:spLocks noGrp="1"/>
          </p:cNvSpPr>
          <p:nvPr>
            <p:ph type="body" idx="1"/>
          </p:nvPr>
        </p:nvSpPr>
        <p:spPr>
          <a:xfrm>
            <a:off x="533400" y="1981200"/>
            <a:ext cx="8229600" cy="44958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5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Мероприятия, планируемые к реализации в 2019 году: </a:t>
            </a: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i="1" smtClean="0">
                <a:solidFill>
                  <a:schemeClr val="tx1"/>
                </a:solidFill>
                <a:latin typeface="Times New Roman" pitchFamily="18" charset="0"/>
              </a:rPr>
              <a:t>ремонты:</a:t>
            </a: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800" b="1" i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- капитальный ремонт МБОУ Алтарикская СОШ на сумму 231,3 млн. рублей;</a:t>
            </a:r>
          </a:p>
          <a:p>
            <a:pPr marL="0" indent="0" algn="just">
              <a:buFontTx/>
              <a:buChar char="-"/>
              <a:tabLst>
                <a:tab pos="269875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капитальный ремонт МБОУ Тангутская СОШ на сумму 31,1 млн. рублей;</a:t>
            </a:r>
          </a:p>
          <a:p>
            <a:pPr marL="0" indent="0" algn="just">
              <a:buFontTx/>
              <a:buChar char="-"/>
              <a:tabLst>
                <a:tab pos="269875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капитальный ремонт МКДОУ Первомайский детский сад СОШ на сумму 29,7 млн. рублей</a:t>
            </a:r>
          </a:p>
          <a:p>
            <a:pPr marL="0" indent="0" algn="just">
              <a:buFontTx/>
              <a:buChar char="-"/>
              <a:tabLst>
                <a:tab pos="269875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капитальный ремонт МКДОУ Алтарикский детский сад СОШ на сумму 16,3 млн. рублей</a:t>
            </a: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3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40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79D0CF-D4B1-4BEE-A866-97E293317F07}" type="slidenum">
              <a:rPr lang="ru-RU"/>
              <a:pPr>
                <a:defRPr/>
              </a:pPr>
              <a:t>61</a:t>
            </a:fld>
            <a:endParaRPr lang="ru-RU"/>
          </a:p>
        </p:txBody>
      </p:sp>
      <p:grpSp>
        <p:nvGrpSpPr>
          <p:cNvPr id="251907" name="Group 2"/>
          <p:cNvGrpSpPr>
            <a:grpSpLocks/>
          </p:cNvGrpSpPr>
          <p:nvPr/>
        </p:nvGrpSpPr>
        <p:grpSpPr bwMode="auto">
          <a:xfrm>
            <a:off x="179388" y="55563"/>
            <a:ext cx="8964612" cy="6650037"/>
            <a:chOff x="113" y="0"/>
            <a:chExt cx="5647" cy="4189"/>
          </a:xfrm>
        </p:grpSpPr>
        <p:pic>
          <p:nvPicPr>
            <p:cNvPr id="251910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1911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1912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1913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1914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251908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251909" name="Rectangle 10"/>
          <p:cNvSpPr>
            <a:spLocks noGrp="1"/>
          </p:cNvSpPr>
          <p:nvPr>
            <p:ph type="body" idx="1"/>
          </p:nvPr>
        </p:nvSpPr>
        <p:spPr>
          <a:xfrm>
            <a:off x="533400" y="2286000"/>
            <a:ext cx="8229600" cy="41910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5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Мероприятия, планируемые к реализации в 2020 году: </a:t>
            </a: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i="1" smtClean="0">
                <a:solidFill>
                  <a:schemeClr val="tx1"/>
                </a:solidFill>
                <a:latin typeface="Times New Roman" pitchFamily="18" charset="0"/>
              </a:rPr>
              <a:t>ремонты:</a:t>
            </a: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800" b="1" i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- капитальный ремонт МБОУ Первомайская СОШ (стадия разработки ПСД);</a:t>
            </a:r>
          </a:p>
          <a:p>
            <a:pPr marL="0" indent="0" algn="just">
              <a:buFontTx/>
              <a:buChar char="-"/>
              <a:tabLst>
                <a:tab pos="269875" algn="l"/>
              </a:tabLst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 капитальный ремонт МБОУ Закулейская СОШ (стадия разработки ПСД).</a:t>
            </a:r>
            <a:endParaRPr lang="ru-RU" sz="23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40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2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09F1C-AA42-429B-9FDE-66E477855F5B}" type="slidenum">
              <a:rPr lang="ru-RU"/>
              <a:pPr>
                <a:defRPr/>
              </a:pPr>
              <a:t>62</a:t>
            </a:fld>
            <a:endParaRPr lang="ru-RU"/>
          </a:p>
        </p:txBody>
      </p:sp>
      <p:grpSp>
        <p:nvGrpSpPr>
          <p:cNvPr id="252931" name="Group 2"/>
          <p:cNvGrpSpPr>
            <a:grpSpLocks/>
          </p:cNvGrpSpPr>
          <p:nvPr/>
        </p:nvGrpSpPr>
        <p:grpSpPr bwMode="auto">
          <a:xfrm>
            <a:off x="179388" y="76200"/>
            <a:ext cx="8964612" cy="6650038"/>
            <a:chOff x="113" y="0"/>
            <a:chExt cx="5647" cy="4189"/>
          </a:xfrm>
        </p:grpSpPr>
        <p:pic>
          <p:nvPicPr>
            <p:cNvPr id="252934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2935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2936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2937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2938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252932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252933" name="Rectangle 10"/>
          <p:cNvSpPr>
            <a:spLocks noGrp="1"/>
          </p:cNvSpPr>
          <p:nvPr>
            <p:ph type="body" idx="1"/>
          </p:nvPr>
        </p:nvSpPr>
        <p:spPr>
          <a:xfrm>
            <a:off x="533400" y="1905000"/>
            <a:ext cx="8229600" cy="4572000"/>
          </a:xfrm>
        </p:spPr>
        <p:txBody>
          <a:bodyPr/>
          <a:lstStyle/>
          <a:p>
            <a:pPr marL="0" indent="35560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Мероприятия в сфере культуры: </a:t>
            </a:r>
          </a:p>
          <a:p>
            <a:pPr marL="0" indent="355600">
              <a:lnSpc>
                <a:spcPct val="80000"/>
              </a:lnSpc>
              <a:buFont typeface="Wingdings 2" pitchFamily="18" charset="2"/>
              <a:buNone/>
            </a:pPr>
            <a:endParaRPr lang="ru-RU" sz="10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вступление в ГП «Развитие сельского хозяйства и регулирование рынков сельскохозяйственной продукции, сырья и продовольствия» на 2014 – 2020 годы для строительства Многофункционального учреждения культуры в п. Новонукутский;</a:t>
            </a: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sz="5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продолжение реализации Плана мероприятий, направленных на повышение эффективности в сфере культуры;</a:t>
            </a: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sz="6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совершенствование работы по расширению перечня и повышению качества услуг в учреждениях культуры; </a:t>
            </a: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sz="6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укрепление материально-технической базы муниципальных учреждений культуры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B0BF24-FAAB-4497-B029-AF0C7B27E33C}" type="slidenum">
              <a:rPr lang="ru-RU"/>
              <a:pPr>
                <a:defRPr/>
              </a:pPr>
              <a:t>63</a:t>
            </a:fld>
            <a:endParaRPr lang="ru-RU"/>
          </a:p>
        </p:txBody>
      </p:sp>
      <p:grpSp>
        <p:nvGrpSpPr>
          <p:cNvPr id="253955" name="Group 2"/>
          <p:cNvGrpSpPr>
            <a:grpSpLocks/>
          </p:cNvGrpSpPr>
          <p:nvPr/>
        </p:nvGrpSpPr>
        <p:grpSpPr bwMode="auto">
          <a:xfrm>
            <a:off x="179388" y="76200"/>
            <a:ext cx="8964612" cy="6650038"/>
            <a:chOff x="113" y="0"/>
            <a:chExt cx="5647" cy="4189"/>
          </a:xfrm>
        </p:grpSpPr>
        <p:pic>
          <p:nvPicPr>
            <p:cNvPr id="25395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3959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3960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3961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3962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253956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253957" name="Rectangle 10"/>
          <p:cNvSpPr>
            <a:spLocks noGrp="1"/>
          </p:cNvSpPr>
          <p:nvPr>
            <p:ph type="body" idx="1"/>
          </p:nvPr>
        </p:nvSpPr>
        <p:spPr>
          <a:xfrm>
            <a:off x="533400" y="2057400"/>
            <a:ext cx="8229600" cy="4419600"/>
          </a:xfrm>
        </p:spPr>
        <p:txBody>
          <a:bodyPr/>
          <a:lstStyle/>
          <a:p>
            <a:pPr marL="0" indent="355600">
              <a:buFont typeface="Wingdings 2" pitchFamily="18" charset="2"/>
              <a:buNone/>
            </a:pP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Мероприятия в сфере ФК и спорта: </a:t>
            </a:r>
          </a:p>
          <a:p>
            <a:pPr marL="0" indent="355600">
              <a:buFont typeface="Wingdings 2" pitchFamily="18" charset="2"/>
              <a:buNone/>
            </a:pPr>
            <a:endParaRPr lang="ru-RU" sz="1000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привлечение жителей района к регулярным занятиям физической культуры и массовым спортом;</a:t>
            </a: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5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совершенствование работы по расширению перечня и повышению качества услуг в учреждениях культуры;</a:t>
            </a:r>
            <a:endParaRPr lang="ru-RU" sz="2400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5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формирование здорового образа жизни среди детей и молодежи;</a:t>
            </a: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5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формирование у молодежи гражданской ответственности, патриотизма и активной жизненной позиции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56793-2286-438B-BF70-444B0B7CA6D5}" type="slidenum">
              <a:rPr lang="ru-RU"/>
              <a:pPr>
                <a:defRPr/>
              </a:pPr>
              <a:t>64</a:t>
            </a:fld>
            <a:endParaRPr lang="ru-RU"/>
          </a:p>
        </p:txBody>
      </p:sp>
      <p:pic>
        <p:nvPicPr>
          <p:cNvPr id="25497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481138"/>
            <a:ext cx="7391400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4980" name="Picture 8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4981" name="Picture 9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4982" name="Text Box 10"/>
          <p:cNvSpPr txBox="1">
            <a:spLocks noChangeArrowheads="1"/>
          </p:cNvSpPr>
          <p:nvPr/>
        </p:nvSpPr>
        <p:spPr bwMode="auto">
          <a:xfrm>
            <a:off x="179388" y="349250"/>
            <a:ext cx="46069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1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Отчет мэра МО «Нукутский район»</a:t>
            </a:r>
          </a:p>
        </p:txBody>
      </p:sp>
      <p:sp>
        <p:nvSpPr>
          <p:cNvPr id="25498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09600" y="914400"/>
            <a:ext cx="8153400" cy="32004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endParaRPr lang="ru-RU" b="1" smtClean="0"/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endParaRPr lang="ru-RU" b="1" smtClean="0"/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endParaRPr lang="ru-RU" b="1" smtClean="0"/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r>
              <a:rPr lang="ru-RU" sz="6000" b="1" i="1" smtClean="0">
                <a:solidFill>
                  <a:schemeClr val="tx1"/>
                </a:solidFill>
                <a:latin typeface="Monotype Corsiva" pitchFamily="66" charset="0"/>
              </a:rPr>
              <a:t>Спасибо за внимание!</a:t>
            </a:r>
          </a:p>
          <a:p>
            <a:pPr eaLnBrk="1" hangingPunct="1">
              <a:lnSpc>
                <a:spcPct val="90000"/>
              </a:lnSpc>
            </a:pPr>
            <a:endParaRPr lang="ru-RU" sz="6000" b="1" i="1" smtClean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5B892-28AC-4379-A71F-850FE3E81F9F}" type="slidenum">
              <a:rPr lang="ru-RU"/>
              <a:pPr>
                <a:defRPr/>
              </a:pPr>
              <a:t>7</a:t>
            </a:fld>
            <a:endParaRPr lang="ru-RU"/>
          </a:p>
        </p:txBody>
      </p:sp>
      <p:grpSp>
        <p:nvGrpSpPr>
          <p:cNvPr id="8197" name="Group 9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8200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1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2" name="Picture 13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3" name="Picture 14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4" name="Text Box 15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</a:p>
          </p:txBody>
        </p:sp>
      </p:grpSp>
      <p:sp>
        <p:nvSpPr>
          <p:cNvPr id="8198" name="Rectangle 2"/>
          <p:cNvSpPr>
            <a:spLocks noGrp="1"/>
          </p:cNvSpPr>
          <p:nvPr>
            <p:ph type="title" idx="4294967295"/>
          </p:nvPr>
        </p:nvSpPr>
        <p:spPr>
          <a:xfrm>
            <a:off x="1066800" y="914400"/>
            <a:ext cx="7086600" cy="8382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оборота товаров и услуг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 «Нукутский район», млрд. руб.</a:t>
            </a:r>
          </a:p>
        </p:txBody>
      </p:sp>
      <p:sp>
        <p:nvSpPr>
          <p:cNvPr id="819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94" name="Object 6"/>
          <p:cNvGraphicFramePr>
            <a:graphicFrameLocks noChangeAspect="1"/>
          </p:cNvGraphicFramePr>
          <p:nvPr/>
        </p:nvGraphicFramePr>
        <p:xfrm>
          <a:off x="382588" y="1903413"/>
          <a:ext cx="8528050" cy="4637087"/>
        </p:xfrm>
        <a:graphic>
          <a:graphicData uri="http://schemas.openxmlformats.org/presentationml/2006/ole">
            <p:oleObj spid="_x0000_s8194" r:id="rId7" imgW="8529043" imgH="4639458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BE527-2817-433A-B8EE-684430DBD724}" type="slidenum">
              <a:rPr lang="ru-RU"/>
              <a:pPr>
                <a:defRPr/>
              </a:pPr>
              <a:t>8</a:t>
            </a:fld>
            <a:endParaRPr lang="ru-RU"/>
          </a:p>
        </p:txBody>
      </p:sp>
      <p:grpSp>
        <p:nvGrpSpPr>
          <p:cNvPr id="175109" name="Group 6"/>
          <p:cNvGrpSpPr>
            <a:grpSpLocks/>
          </p:cNvGrpSpPr>
          <p:nvPr/>
        </p:nvGrpSpPr>
        <p:grpSpPr bwMode="auto">
          <a:xfrm>
            <a:off x="250825" y="152400"/>
            <a:ext cx="8893175" cy="6553200"/>
            <a:chOff x="158" y="0"/>
            <a:chExt cx="5602" cy="4093"/>
          </a:xfrm>
        </p:grpSpPr>
        <p:pic>
          <p:nvPicPr>
            <p:cNvPr id="175111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2" y="1165"/>
              <a:ext cx="5472" cy="2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112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113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114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5115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</a:p>
          </p:txBody>
        </p:sp>
      </p:grpSp>
      <p:sp>
        <p:nvSpPr>
          <p:cNvPr id="175110" name="Rectangle 2"/>
          <p:cNvSpPr>
            <a:spLocks noGrp="1"/>
          </p:cNvSpPr>
          <p:nvPr>
            <p:ph type="title" idx="4294967295"/>
          </p:nvPr>
        </p:nvSpPr>
        <p:spPr>
          <a:xfrm>
            <a:off x="1066800" y="1066800"/>
            <a:ext cx="7315200" cy="6858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Оборот товаров и услуг в расчете на 1 жителя, 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тыс. руб.</a:t>
            </a:r>
          </a:p>
        </p:txBody>
      </p:sp>
      <p:graphicFrame>
        <p:nvGraphicFramePr>
          <p:cNvPr id="175106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1066800" y="2286000"/>
          <a:ext cx="7207250" cy="4191000"/>
        </p:xfrm>
        <a:graphic>
          <a:graphicData uri="http://schemas.openxmlformats.org/presentationml/2006/ole">
            <p:oleObj spid="_x0000_s175106" name="Лист" r:id="rId7" imgW="6698047" imgH="3581327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38A104-5CE7-4213-A717-5F093A19DDE5}" type="slidenum">
              <a:rPr lang="ru-RU"/>
              <a:pPr>
                <a:defRPr/>
              </a:pPr>
              <a:t>9</a:t>
            </a:fld>
            <a:endParaRPr lang="ru-RU"/>
          </a:p>
        </p:txBody>
      </p:sp>
      <p:grpSp>
        <p:nvGrpSpPr>
          <p:cNvPr id="9222" name="Group 5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9225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6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7" name="Picture 9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8" name="Picture 10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3" name="Rectangle 3"/>
          <p:cNvSpPr>
            <a:spLocks noGrp="1"/>
          </p:cNvSpPr>
          <p:nvPr>
            <p:ph type="title"/>
          </p:nvPr>
        </p:nvSpPr>
        <p:spPr>
          <a:xfrm>
            <a:off x="762000" y="990600"/>
            <a:ext cx="7772400" cy="8382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Структура отгруженной продукции по отраслям 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 2017 год</a:t>
            </a:r>
          </a:p>
        </p:txBody>
      </p:sp>
      <p:graphicFrame>
        <p:nvGraphicFramePr>
          <p:cNvPr id="921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219200" y="2057400"/>
          <a:ext cx="6781800" cy="4379913"/>
        </p:xfrm>
        <a:graphic>
          <a:graphicData uri="http://schemas.openxmlformats.org/presentationml/2006/ole">
            <p:oleObj spid="_x0000_s9218" r:id="rId7" imgW="6785436" imgH="4377307" progId="Excel.Sheet.8">
              <p:embed/>
            </p:oleObj>
          </a:graphicData>
        </a:graphic>
      </p:graphicFrame>
      <p:graphicFrame>
        <p:nvGraphicFramePr>
          <p:cNvPr id="9219" name="Object 6"/>
          <p:cNvGraphicFramePr>
            <a:graphicFrameLocks noChangeAspect="1"/>
          </p:cNvGraphicFramePr>
          <p:nvPr/>
        </p:nvGraphicFramePr>
        <p:xfrm>
          <a:off x="1219200" y="2057400"/>
          <a:ext cx="7239000" cy="4297363"/>
        </p:xfrm>
        <a:graphic>
          <a:graphicData uri="http://schemas.openxmlformats.org/presentationml/2006/ole">
            <p:oleObj spid="_x0000_s9219" name="Диаграмма" r:id="rId8" imgW="6545486" imgH="3863398" progId="Excel.Sheet.8">
              <p:embed/>
            </p:oleObj>
          </a:graphicData>
        </a:graphic>
      </p:graphicFrame>
      <p:sp>
        <p:nvSpPr>
          <p:cNvPr id="9224" name="Text Box 15"/>
          <p:cNvSpPr txBox="1">
            <a:spLocks noChangeArrowheads="1"/>
          </p:cNvSpPr>
          <p:nvPr/>
        </p:nvSpPr>
        <p:spPr bwMode="auto">
          <a:xfrm>
            <a:off x="381000" y="300038"/>
            <a:ext cx="4343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рек">
  <a:themeElements>
    <a:clrScheme name="1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1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Трек">
  <a:themeElements>
    <a:clrScheme name="9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9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рек">
  <a:themeElements>
    <a:clrScheme name="2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2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Трек">
  <a:themeElements>
    <a:clrScheme name="3_Трек 1">
      <a:dk1>
        <a:srgbClr val="444D26"/>
      </a:dk1>
      <a:lt1>
        <a:srgbClr val="FFFFFF"/>
      </a:lt1>
      <a:dk2>
        <a:srgbClr val="000000"/>
      </a:dk2>
      <a:lt2>
        <a:srgbClr val="FEFAC9"/>
      </a:lt2>
      <a:accent1>
        <a:srgbClr val="A5B592"/>
      </a:accent1>
      <a:accent2>
        <a:srgbClr val="F3A447"/>
      </a:accent2>
      <a:accent3>
        <a:srgbClr val="AAAAAA"/>
      </a:accent3>
      <a:accent4>
        <a:srgbClr val="DADADA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3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Трек 1">
        <a:dk1>
          <a:srgbClr val="444D26"/>
        </a:dk1>
        <a:lt1>
          <a:srgbClr val="FFFFFF"/>
        </a:lt1>
        <a:dk2>
          <a:srgbClr val="000000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AAAAAA"/>
        </a:accent3>
        <a:accent4>
          <a:srgbClr val="DADADA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Трек">
  <a:themeElements>
    <a:clrScheme name="4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4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Трек">
  <a:themeElements>
    <a:clrScheme name="5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5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Трек">
  <a:themeElements>
    <a:clrScheme name="6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6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Трек">
  <a:themeElements>
    <a:clrScheme name="7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7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Трек">
  <a:themeElements>
    <a:clrScheme name="8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8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Отчет мэра за 2011 год</Template>
  <TotalTime>11801</TotalTime>
  <Words>1831</Words>
  <Application>Microsoft PowerPoint</Application>
  <PresentationFormat>Экран (4:3)</PresentationFormat>
  <Paragraphs>460</Paragraphs>
  <Slides>64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10</vt:i4>
      </vt:variant>
      <vt:variant>
        <vt:lpstr>Внедренные серверы OLE</vt:lpstr>
      </vt:variant>
      <vt:variant>
        <vt:i4>6</vt:i4>
      </vt:variant>
      <vt:variant>
        <vt:lpstr>Заголовки слайдов</vt:lpstr>
      </vt:variant>
      <vt:variant>
        <vt:i4>64</vt:i4>
      </vt:variant>
    </vt:vector>
  </HeadingPairs>
  <TitlesOfParts>
    <vt:vector size="89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Monotype Corsiva</vt:lpstr>
      <vt:lpstr>Wingdings</vt:lpstr>
      <vt:lpstr>Symbol</vt:lpstr>
      <vt:lpstr>1_Трек</vt:lpstr>
      <vt:lpstr>Трек</vt:lpstr>
      <vt:lpstr>2_Трек</vt:lpstr>
      <vt:lpstr>3_Трек</vt:lpstr>
      <vt:lpstr>4_Трек</vt:lpstr>
      <vt:lpstr>5_Трек</vt:lpstr>
      <vt:lpstr>6_Трек</vt:lpstr>
      <vt:lpstr>7_Трек</vt:lpstr>
      <vt:lpstr>8_Трек</vt:lpstr>
      <vt:lpstr>9_Трек</vt:lpstr>
      <vt:lpstr>Worksheet</vt:lpstr>
      <vt:lpstr>Лист Microsoft Office Excel</vt:lpstr>
      <vt:lpstr>Лист Microsoft Excel</vt:lpstr>
      <vt:lpstr>Лист</vt:lpstr>
      <vt:lpstr>Диаграмма</vt:lpstr>
      <vt:lpstr>Диаграмма Microsoft Excel</vt:lpstr>
      <vt:lpstr>Слайд 1</vt:lpstr>
      <vt:lpstr>Численность постоянного населения  МО «Нукутский район» на 1 января, чел.</vt:lpstr>
      <vt:lpstr>Естественное движение населения</vt:lpstr>
      <vt:lpstr>Доходы консолидированного бюджета МО «Нукутский район», млн. руб.</vt:lpstr>
      <vt:lpstr>Структура доходов консолидированного бюджета,  млн. руб.</vt:lpstr>
      <vt:lpstr>Расходы консолидированного бюджета МО «Нукутский район», млн. руб.</vt:lpstr>
      <vt:lpstr>Динамика оборота товаров и услуг МО «Нукутский район», млрд. руб.</vt:lpstr>
      <vt:lpstr>Оборот товаров и услуг в расчете на 1 жителя,  тыс. руб.</vt:lpstr>
      <vt:lpstr>Структура отгруженной продукции по отраслям  за 2017 год</vt:lpstr>
      <vt:lpstr>Объем отгруженных товаров, выполненных работ и  услуг предприятиями промышленности, млн. руб.</vt:lpstr>
      <vt:lpstr>Среднесписочная численность работающих, чел.</vt:lpstr>
      <vt:lpstr>Средняя заработная плата, руб.</vt:lpstr>
      <vt:lpstr>Средняя заработная плата, руб.</vt:lpstr>
      <vt:lpstr>Слайд 14</vt:lpstr>
      <vt:lpstr>Оборот розничной торговли, млн. руб.</vt:lpstr>
      <vt:lpstr>Оборот общественного питания, млн. руб.</vt:lpstr>
      <vt:lpstr>Инвестиции в основной капитал, млн. руб.</vt:lpstr>
      <vt:lpstr>Объем инвестиций в основной капитал (за исключением бюджетных средств) в расчете на 1 жителя, руб.</vt:lpstr>
      <vt:lpstr>Валовой выпуск сельскохозяйственной  продукции во всех категориях хозяйства, млн. руб.</vt:lpstr>
      <vt:lpstr>Динамика производства зерна, тонн</vt:lpstr>
      <vt:lpstr>Динамика производства мяса и молока, тонн</vt:lpstr>
      <vt:lpstr>Объем государственной поддержки сельхозтоваропроизводителям, млн. руб.</vt:lpstr>
      <vt:lpstr>Программа «Начинающий фермер»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Ввод в действие жилых домов, кв. м.</vt:lpstr>
      <vt:lpstr>Введено жилья на одного жителя, кв. м.</vt:lpstr>
      <vt:lpstr>Слайд 33</vt:lpstr>
      <vt:lpstr>Слайд 34</vt:lpstr>
      <vt:lpstr>Слайд 35</vt:lpstr>
      <vt:lpstr>Слайд 36</vt:lpstr>
      <vt:lpstr>Слайд 37</vt:lpstr>
      <vt:lpstr>Слайд 38</vt:lpstr>
      <vt:lpstr>Доля детей в возрасте  1 - 6  лет, посещающих дошкольные учреждения в общей численности детей от 1 до 6 лет, %</vt:lpstr>
      <vt:lpstr>Слайд 40</vt:lpstr>
      <vt:lpstr>Слайд 41</vt:lpstr>
      <vt:lpstr>Слайд 42</vt:lpstr>
      <vt:lpstr>Слайд 43</vt:lpstr>
      <vt:lpstr>Слайд 44</vt:lpstr>
      <vt:lpstr>В рамках реализации 3 муниципальных программ  в 2017 году проведена работа по: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Задача: Создание условий для эффективной работы предприятий и организаций</vt:lpstr>
      <vt:lpstr>Задача: Увеличение доходной части консолидированного бюджета МО «Нукутский район»</vt:lpstr>
      <vt:lpstr>Задача: Развитие сельского хозяйства</vt:lpstr>
      <vt:lpstr>Задача: Развитие сельского хозяйства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Слайд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692</cp:revision>
  <cp:lastPrinted>1601-01-01T00:00:00Z</cp:lastPrinted>
  <dcterms:created xsi:type="dcterms:W3CDTF">2013-04-10T07:15:40Z</dcterms:created>
  <dcterms:modified xsi:type="dcterms:W3CDTF">2018-04-19T03:25:09Z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