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  <p:sldMasterId id="2147483652" r:id="rId2"/>
    <p:sldMasterId id="2147483653" r:id="rId3"/>
    <p:sldMasterId id="2147483654" r:id="rId4"/>
    <p:sldMasterId id="2147483655" r:id="rId5"/>
    <p:sldMasterId id="2147483656" r:id="rId6"/>
    <p:sldMasterId id="2147483657" r:id="rId7"/>
    <p:sldMasterId id="2147483658" r:id="rId8"/>
    <p:sldMasterId id="2147483659" r:id="rId9"/>
    <p:sldMasterId id="2147483660" r:id="rId10"/>
  </p:sldMasterIdLst>
  <p:notesMasterIdLst>
    <p:notesMasterId r:id="rId65"/>
  </p:notesMasterIdLst>
  <p:handoutMasterIdLst>
    <p:handoutMasterId r:id="rId66"/>
  </p:handoutMasterIdLst>
  <p:sldIdLst>
    <p:sldId id="489" r:id="rId11"/>
    <p:sldId id="508" r:id="rId12"/>
    <p:sldId id="458" r:id="rId13"/>
    <p:sldId id="576" r:id="rId14"/>
    <p:sldId id="577" r:id="rId15"/>
    <p:sldId id="570" r:id="rId16"/>
    <p:sldId id="369" r:id="rId17"/>
    <p:sldId id="362" r:id="rId18"/>
    <p:sldId id="582" r:id="rId19"/>
    <p:sldId id="583" r:id="rId20"/>
    <p:sldId id="430" r:id="rId21"/>
    <p:sldId id="543" r:id="rId22"/>
    <p:sldId id="584" r:id="rId23"/>
    <p:sldId id="579" r:id="rId24"/>
    <p:sldId id="580" r:id="rId25"/>
    <p:sldId id="581" r:id="rId26"/>
    <p:sldId id="456" r:id="rId27"/>
    <p:sldId id="585" r:id="rId28"/>
    <p:sldId id="386" r:id="rId29"/>
    <p:sldId id="380" r:id="rId30"/>
    <p:sldId id="586" r:id="rId31"/>
    <p:sldId id="587" r:id="rId32"/>
    <p:sldId id="382" r:id="rId33"/>
    <p:sldId id="588" r:id="rId34"/>
    <p:sldId id="482" r:id="rId35"/>
    <p:sldId id="483" r:id="rId36"/>
    <p:sldId id="478" r:id="rId37"/>
    <p:sldId id="509" r:id="rId38"/>
    <p:sldId id="589" r:id="rId39"/>
    <p:sldId id="590" r:id="rId40"/>
    <p:sldId id="516" r:id="rId41"/>
    <p:sldId id="558" r:id="rId42"/>
    <p:sldId id="536" r:id="rId43"/>
    <p:sldId id="593" r:id="rId44"/>
    <p:sldId id="592" r:id="rId45"/>
    <p:sldId id="594" r:id="rId46"/>
    <p:sldId id="595" r:id="rId47"/>
    <p:sldId id="538" r:id="rId48"/>
    <p:sldId id="591" r:id="rId49"/>
    <p:sldId id="540" r:id="rId50"/>
    <p:sldId id="480" r:id="rId51"/>
    <p:sldId id="544" r:id="rId52"/>
    <p:sldId id="575" r:id="rId53"/>
    <p:sldId id="539" r:id="rId54"/>
    <p:sldId id="566" r:id="rId55"/>
    <p:sldId id="546" r:id="rId56"/>
    <p:sldId id="555" r:id="rId57"/>
    <p:sldId id="556" r:id="rId58"/>
    <p:sldId id="551" r:id="rId59"/>
    <p:sldId id="553" r:id="rId60"/>
    <p:sldId id="571" r:id="rId61"/>
    <p:sldId id="572" r:id="rId62"/>
    <p:sldId id="567" r:id="rId63"/>
    <p:sldId id="557" r:id="rId64"/>
  </p:sldIdLst>
  <p:sldSz cx="9144000" cy="6858000" type="screen4x3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3333"/>
    <a:srgbClr val="0033CC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7" autoAdjust="0"/>
    <p:restoredTop sz="99878" autoAdjust="0"/>
  </p:normalViewPr>
  <p:slideViewPr>
    <p:cSldViewPr>
      <p:cViewPr>
        <p:scale>
          <a:sx n="80" d="100"/>
          <a:sy n="80" d="100"/>
        </p:scale>
        <p:origin x="-834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slide" Target="slides/slide53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61" Type="http://schemas.openxmlformats.org/officeDocument/2006/relationships/slide" Target="slides/slide5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slide" Target="slides/slide50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slide" Target="slides/slide54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presProps" Target="presProps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slide" Target="slides/slide52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92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8574" y="1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305C68CB-5F94-4A5D-8B94-B9DEBFB1E2D5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792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58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92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8574" y="9444758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F7762807-926C-4A72-8719-D3C6240D1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3920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7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8574" y="1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000CB51-26D9-4E7F-8130-4A7038F9BE8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249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7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272" y="4722379"/>
            <a:ext cx="5408619" cy="447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77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58"/>
            <a:ext cx="2931032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7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8574" y="9444758"/>
            <a:ext cx="2931031" cy="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7" tIns="45713" rIns="91427" bIns="45713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19AF582-8BF6-4D86-AFC5-7B0F1FB94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8537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06C1-097D-4520-BC6B-F453F7B54962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14331-BFF6-41CB-A8E2-30D3C1EDC9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2A16F-8F70-434F-9BC1-797456067D2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EBD151-B178-4433-87F2-1604F6A633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9B88D-B1E6-4447-8E39-7DCB7472182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26DFD-C9DB-45BA-B8AC-28BA04269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59B90-4A4B-4FC0-9FDC-85D18B305F6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E4BE8-9C85-4E19-B494-54F8BBAD0C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D5BDE-C19B-4867-ADCD-6700FEC548D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AFD97-1312-4582-9E79-19F28F20E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C3227-2A68-4850-840F-A6B639CD359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6BC27-70FF-46DA-939E-9EC0F659A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AEB23-AA03-4F4E-8ACD-94D6759C04E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19B14-3D03-4EE0-8C49-66B645547B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B7A74-5891-4B14-8CB3-F63AB1B0297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5E684-0E2D-40D4-95D6-17DC29DE2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5929-A916-4827-B495-98C38ADA879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9E28-5FB4-4ABF-816A-7A40853067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CA4500-1D88-4394-9953-3AD39B388DB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776B-8260-468B-A091-D27D6F9D1B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052BF-5499-42CB-AE4E-60016C55F715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649BF-6835-438A-B07F-F372B8B6F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11E3E-E6F9-46BC-8A64-6EAF6DD4D145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32486-894C-4858-B021-D07D017045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420F3-A94F-41D1-A042-7522CDB7D6C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44856-0738-42EA-92FB-F97893AC7A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4AB2E-BAE7-48E0-AD4F-3223077DCE1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9CD4B-76FB-4C16-A20E-70972C119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4DEB3-CA47-4F73-8DBB-25FE6CE85850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FAF95-D3CA-40EC-A6FA-07A9EF140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304800" y="1554163"/>
            <a:ext cx="8686800" cy="45259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7E3F7-25D2-4A94-BA46-EFD0E12A7E2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04044-CD85-49F4-A364-B8F63B4F2E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2E7D1-399F-4E4F-9251-3779C3E4FCF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04561-39A7-4BD7-B445-5A9935A67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EAA4F7-A377-48E2-87EA-22CD0CDBFF6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3E9DB-5E72-4FCF-90D0-B1E9FBFC9C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11F47-9D00-4779-9A9E-D3F48662959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E2613-C196-42DC-B554-9272ABA66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D448-07A8-4A8B-ACA2-E33871E1B462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DC744-5196-4A39-87E8-7AF1954FA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22446-FA0A-455E-A4C0-74D9D9D3878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D5948-CA15-43C4-808B-BAE2176CC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203A0-D809-4173-8C83-656E6FD0EA9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9AF36-24D4-4528-8119-E2D9D97FC2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6AF8F2-4764-457B-867F-921537CCCC6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BE9D7-152E-4EB8-9B51-B37ECE19A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D9BCC-F72C-4742-B8E6-6B8DEBDA844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0FE60-7F91-4E33-B1B6-6F99FF69D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40317-DF65-45DA-ACD7-9D3F3C8D73B3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03FAD-998C-4D35-94B9-7364C8DDD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6C632-3813-4B96-A45F-55F220FAE490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29C8D-4980-40D0-8240-3515582140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8146A-1212-4051-A02D-BA07A63A2DB2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5EAA-E031-4322-BAD3-62BF947114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FF1BD-E06D-4C6D-9374-21ABFE6A7D6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3E9D8-E399-471D-A525-A4A2F73F9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E784E-69E9-41CD-A9C4-084C9A23AC0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33A10-F285-4175-B8A0-80C7FBBF4D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B558B-F402-433A-8D10-AADFAD3B24D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C1491-23DF-47DB-9E01-A9118E734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CB9A9-3357-4CDD-A352-50700BF84B7C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B0737-3BC6-41FF-8418-AAD77CCF1B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3F993-7A7F-4F6D-9820-D55D939D17AC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F2961-7691-4224-8008-D8F888BF8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A346F-6000-4704-AD6C-0F456EA17D0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D11DB-F4B0-4EC5-AE29-7EC3B50CC8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09FB0-4541-463A-8426-246B75E425A2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8AB4C-871A-4D30-AAB0-A8AFFE139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D0520-B390-4699-BD98-B95596BFBCBF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35594-B889-456D-91EB-E49A7FAF9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4474F-BD02-4CA6-9928-F5C7F97201D2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BB0C6-607D-4D91-B912-1D4785E03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5B8689-8BB5-4EEB-B830-2A32FB848F8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42CD7-5D9D-4892-9466-BD93AAC1E2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95364-A575-4EEB-AA47-D9B0E0FC7AEC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A6D47-824D-40A5-AA6D-6B9F21EC9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B409A-F955-425A-81DA-D76C1E832BE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BC6DA-95B1-4EBC-A0C3-F1AE913326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0ACE7-2BFA-4E7C-B9A1-51E346AA5073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03548-1234-41F8-AFA0-6338782541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40083-28BD-4A33-8DED-DD6629A2B2C1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EDC80-2FAB-4FBC-ABE1-B63C22C1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2AB39F-111C-48C1-808E-836B710DEF3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0719C-75E3-4F95-9215-AD465AB10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56202-BBC3-4BA3-AA69-3791EE29378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D4EE0-C9E0-4BBA-93D8-31C9F25BF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43409-4DFB-4D6A-B49F-3635361F31DC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3D1B2-1FF1-44AD-8C4F-A9D5C6CAE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97E50-A9CD-4547-8463-1F4E9E225493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51128-5FC4-4B5B-905E-0D922182C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0A734-153E-4A2A-B808-0A51C72E175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F0870-3606-4B10-B447-C895CCE0F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8ECDC-68AB-4D1D-ADC5-C782BEF85D2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3365F-07D3-45E7-827B-A28F8FEB1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6E220-6F38-43E3-8E65-548ED6B934BF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33524-30A6-4DC6-929E-9E8FFCD226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4CDEF-8A35-4AAE-B581-3440EFED42F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A3B78-4B90-4738-968A-378EE81932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6D8CA-574C-44A3-A05B-204AF3F6F8F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F7710E-971F-465C-ACA9-7795307BD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79E74-8783-4969-BF7C-F6C85718CF1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D85C4-CBA1-48B5-843E-4DE12C11F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0EF96-10C6-42E8-BC2F-30311F4D777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8B52E-9FC3-4CAF-ADDE-3BD54BCB6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2F191D-C118-4A55-BDF0-F6045F5CBCE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11702-2EB0-416D-A71E-31CBECA77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FA9AB-E10A-4E11-B328-023A0B67B15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56815-6649-41D2-B1F2-FC157ADE7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2C13E-A677-4D0F-A690-176729EF100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D3A7C-B8D4-4FAE-9CED-21888908A3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31A5F-D8BC-45B5-AB9C-B8215F329436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2BDA-104A-407F-9A4D-1932C5790F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F5111-7E16-4934-B405-2C2B5B9EE24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05C35-F00C-49A3-8BD2-34E8C9F69C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0700F-77CA-4374-904D-A7A774D3CE3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85BEF-7779-42AE-931F-F44B0D546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F7AB6-3EF6-4839-BC54-BDC6E7C152C0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04362-4DC5-4434-A9A7-9EED60C7C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2160F-2ABE-47EA-BDAF-E21E58AF883C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06EA5-A2FB-486F-A57D-89C47B43C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B4A6A-BB11-480D-A143-619145D479E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FB6DA-85AE-4742-8317-637D79AAAF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7916F-B6E8-4FD9-B6A9-F2FEB537982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4DC5A-3184-4A57-AF7D-1BE738D65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A682-D7CD-44AE-941A-5F22991A095C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A64FE-2F55-495C-B156-74785D8658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7A639-957F-45C0-9D53-22811F77E6A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A4DE2-5ADB-45B2-A491-CFF6763EF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0397-987F-4776-8F14-FE6512A53980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CF90F-2CF1-4E01-95FE-8E10AC9D62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063EC-4D35-4434-8E52-A1EDEFF3735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2EBA6-2AA2-4683-B86F-11E824AA7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0F6E-20A1-40E5-96F3-E1950093A12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F20E3-40EC-47DB-B37B-645643D75C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7D672-4EB1-495D-AA4F-9A46CE0F9F2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03972-4290-4087-B4BF-E3B55F394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C58-0D32-4406-B328-846D0C6F9AA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B8B18-7386-4E15-9D09-D5BC9947EC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62FA-E099-4C08-8AFB-9AB76F9818EF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4FBC6-C9F5-46E9-9D62-2D3315C780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D5AA0-6579-4A9C-BDFB-E28228CF09D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E8F6B-217D-405F-A38C-54FD22BD1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50455-6AA1-4987-A05D-0D35C3564E2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A11BB-E13F-4B60-AE8E-A70226A703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035B-0259-4DF7-BC75-29168294F873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1EEA3-A74E-4D03-90EB-EC91DC338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F5193-E6CF-48AD-BD66-D91A0E20025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A6DBC-A146-44E3-B1F8-7CAF2C6D23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57D7B-9FCF-45BA-9A8A-CDBA6F75D031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51D5-B51C-44F1-B91B-E152A6D839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4F96A4-CF7B-4AA7-B197-1D68711D499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CBBA2-3968-4F7A-804A-E9BA007CD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1F172-69D6-4F7E-8957-E2F821BE9AB5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9F549-4566-4490-B009-89C0D187B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6CC7A-BC5F-49F4-A195-86A9DD6A351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D9F35-D5C2-4269-9503-CAB2DE7E3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D7ECE-F9AA-48D5-8DA4-C4AB24874E7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DB471-96D0-45FD-BCC4-523F13CDD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F31AB-9238-4C2F-9ED0-348872A2C490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AF5BC-5F66-4E7F-ADAB-D6ED296E4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3EE55-A6A7-48AE-A514-398194C241B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A543B-2ADD-4E4E-9871-22E8E151BC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4E82B-B9ED-4968-BB31-7ED6BFA21E6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8E74-BEEE-4186-8E29-05DA53C76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F3499-1183-4300-938C-A771838D338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1A7FD-DEA3-439A-A82C-92C03EA13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84D30-B037-438D-A755-49FC8DFD4CD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6A425-AAF1-4AD9-9DFD-DEB5D3CACC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BB9CC-AF92-4B15-84B6-67B67F74C76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28F2-F3CA-4472-996F-3C25DC98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EE88-6E12-4F3A-ADF9-06407564C85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B0015-9607-444C-90BB-72C5483435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93E01-FE42-4FA9-8CA2-A79BB1E0A70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472B1-0D4D-4196-85F6-5654FC965B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A830F-472F-46BB-9D8F-A552E1ED420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A896D-D271-4BA7-88D5-B729E704B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55969-5CAF-4C38-905F-B17B79BEA5A3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CE461-AAAE-4A7C-834F-DFE8038D6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C3FDD-A311-4815-8977-DA2A1D4F9931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349555-54F2-42C4-A3A6-E2900B387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5E00A-1368-4C17-A970-20DD40699EC6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597C7-2E77-4CB3-81FE-76C8B3AF4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4F6C0-045B-487B-A7CC-262668F20E3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8FFD6-CC9B-4A71-BB4B-D7F03EBC5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D69FB-E0F5-42F1-BC95-5AFB3C3EA5F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7C612-80E1-4FC8-80F7-4AD4BAADCA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D4AB5-843F-4741-AAB2-75FA429802D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66FE1-267B-4D6B-B392-D4EFFF661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EA907-F5AC-4343-B385-C144C0EF6EF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EDA53-9794-42FD-8429-713BB0E7C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47BCB-835C-4ADF-AA8C-58B74B6DBC0F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50A1E-3F9F-4B70-951C-AE1E53C3B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C8781-97E5-4CE3-8A0B-57775BE6AB28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B3C7B-A233-4DC4-BD46-A917D2B15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7F82B-E2CF-47AC-A311-BBFB280C6E9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66E790-D8F7-42E6-94B9-42B5D72AEA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E60D0-9884-4A10-BF60-71E4E1221CE5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480E9-1F24-481C-A3D7-1F0915F71D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19900" y="457200"/>
            <a:ext cx="2171700" cy="56229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457200"/>
            <a:ext cx="6362700" cy="56229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E3684-70EA-4EDD-8AD0-F2BABAA5EDBA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FEAAA-98FF-412B-97D4-8CC447A5C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0552C-CCF1-4EF3-B2CB-9537252E5D0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CDB69-50BD-409B-A65B-F67A957265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30075-1746-40BF-85E2-D84E81003EFE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87C53-9C50-47D8-944C-9F391F69E9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D66DE-7C9B-420D-BA6D-25927EBE119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16851-6F74-4F19-BB64-7682B72C89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6E6F7-46B0-4F7F-8775-22B97845974B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7FAC2-4E86-482A-B183-6878253FD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554163"/>
            <a:ext cx="42672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E9C9E-DF71-476C-8A0E-63AB413AB481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05099-6F97-49D7-A87A-19DD4DCAF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94B1-6405-4642-B29E-DBA61237A64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1163D-7D80-4D14-9C90-B1961D499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DF961-53FE-4994-A26A-43A375E3E029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08927-C128-48AA-8242-3820D790F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939C1-03C7-4DF5-9CDF-65273961C577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3A0D0-FEB9-4724-9DE3-47DC1A392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E79E-27A9-4B9F-A75D-0FEFFB2723FF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782FC-9973-4187-86D6-5F3179B342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549D0-62B8-4789-8012-6BACE682D3CD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8BC93D-3BF9-4A6A-9A3C-7131FBA1B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9C693-4AB4-46AD-BB32-E1C8226EB0D6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0015-B421-463F-9A1C-4714F0934D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9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9030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5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B78702C0-5B82-40BC-9A45-5FE073D12EA0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5" name="Нижний колонтитул 1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4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1B55FA12-9700-4A91-8634-235D22F6F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1265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2652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838200" y="6245225"/>
            <a:ext cx="1901825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9F1EC99E-7A27-4DD3-8F9D-EBDA886BC045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429000" y="6245225"/>
            <a:ext cx="2895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37375" y="6245225"/>
            <a:ext cx="1901825" cy="4762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A3D40B1F-908F-4A06-A95D-8711FD59ED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7238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FA9118FD-3EA3-4051-99BB-043A7A4B5E4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65959221-3DA4-42CD-9287-ADA24B09A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72393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29082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90828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3E0059D2-236E-4AC9-B289-4DD83E392D8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4" name="Нижний колонтитул 18"/>
          <p:cNvSpPr>
            <a:spLocks noGrp="1"/>
          </p:cNvSpPr>
          <p:nvPr>
            <p:ph type="ftr" sz="quarter" idx="3"/>
          </p:nvPr>
        </p:nvSpPr>
        <p:spPr>
          <a:xfrm>
            <a:off x="3581400" y="76200"/>
            <a:ext cx="2895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3825"/>
            <a:ext cx="758825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3A0E0DA6-99FE-4B17-8026-F1E392632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3891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38918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18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61F8F7DB-77D1-435F-AFC9-49478E489ED4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5" name="Нижний колонтитул 10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0C401D3-F824-4531-AEA2-B90346F42D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51205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51206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9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968F57F9-5E22-47EC-8D9F-9EF1EC139D76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5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7650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C224AC0-529B-44E1-A901-6A63FCE69D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63491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2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A679D60C-B043-4D61-84A5-65FC82727AB6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4" name="Нижний колонтитул 23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57FB3E53-48EE-4185-A908-2D9956F45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cs typeface="+mn-cs"/>
            </a:endParaRPr>
          </a:p>
        </p:txBody>
      </p:sp>
      <p:sp>
        <p:nvSpPr>
          <p:cNvPr id="75781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75782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4" name="Дата 24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F6BF439E-0154-4BD6-8421-9D937D1E6E11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5" name="Нижний колонтитул 28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F4C391F2-8E11-4D70-829B-4FDF2C4702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88067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6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8D121D04-04EC-4E68-A493-22C58AE85D4F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30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E145F1D0-0209-438D-ACFA-3862EF8A0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0355" name="Заголовок 9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3" name="Дата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fld id="{C69A2A8E-A697-4083-B6BE-6579124D7203}" type="datetime1">
              <a:rPr lang="ru-RU"/>
              <a:pPr>
                <a:defRPr/>
              </a:pPr>
              <a:t>08.04.2021</a:t>
            </a:fld>
            <a:endParaRPr lang="ru-RU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919F8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>
              <a:defRPr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20A2563F-7A23-4DBF-9E07-398203C83B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>
          <a:solidFill>
            <a:schemeClr val="tx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0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24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19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0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26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8.jpeg"/><Relationship Id="rId7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8.jpeg"/><Relationship Id="rId7" Type="http://schemas.openxmlformats.org/officeDocument/2006/relationships/image" Target="../media/image4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8.jpeg"/><Relationship Id="rId7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8.jpeg"/><Relationship Id="rId7" Type="http://schemas.openxmlformats.org/officeDocument/2006/relationships/image" Target="../media/image5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2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4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5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6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7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image" Target="../media/image3.jpeg"/><Relationship Id="rId7" Type="http://schemas.openxmlformats.org/officeDocument/2006/relationships/oleObject" Target="../embeddings/_____Microsoft_Excel_97-20038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8" name="Picture 3" descr="карта района (без фона)"/>
          <p:cNvPicPr>
            <a:picLocks noChangeAspect="1" noChangeArrowheads="1"/>
          </p:cNvPicPr>
          <p:nvPr/>
        </p:nvPicPr>
        <p:blipFill>
          <a:blip r:embed="rId3">
            <a:lum bright="40000" contrast="-48000"/>
          </a:blip>
          <a:srcRect/>
          <a:stretch>
            <a:fillRect/>
          </a:stretch>
        </p:blipFill>
        <p:spPr bwMode="auto">
          <a:xfrm>
            <a:off x="2438400" y="533400"/>
            <a:ext cx="5581650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7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19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6980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8" y="476250"/>
            <a:ext cx="15113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WordArt 6"/>
          <p:cNvSpPr>
            <a:spLocks noChangeArrowheads="1" noChangeShapeType="1" noTextEdit="1"/>
          </p:cNvSpPr>
          <p:nvPr/>
        </p:nvSpPr>
        <p:spPr bwMode="auto">
          <a:xfrm>
            <a:off x="2057400" y="2438400"/>
            <a:ext cx="6850063" cy="302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Отчет мэра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МО "Нукутский район"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С.Г. Гомбоева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за </a:t>
            </a:r>
            <a:r>
              <a:rPr lang="ru-RU" sz="36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2020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год</a:t>
            </a:r>
          </a:p>
        </p:txBody>
      </p:sp>
      <p:sp>
        <p:nvSpPr>
          <p:cNvPr id="38920" name="WordArt 8"/>
          <p:cNvSpPr>
            <a:spLocks noChangeArrowheads="1" noChangeShapeType="1" noTextEdit="1"/>
          </p:cNvSpPr>
          <p:nvPr/>
        </p:nvSpPr>
        <p:spPr bwMode="auto">
          <a:xfrm>
            <a:off x="2286000" y="350837"/>
            <a:ext cx="6180138" cy="1020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Муниципальное образование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/>
                <a:cs typeface="Arial"/>
              </a:rPr>
              <a:t>"Нукутский район"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10</a:t>
            </a:fld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в разрезе неналоговых доходов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8515773"/>
              </p:ext>
            </p:extLst>
          </p:nvPr>
        </p:nvGraphicFramePr>
        <p:xfrm>
          <a:off x="539551" y="2060849"/>
          <a:ext cx="8136905" cy="446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01" name="Лист" r:id="rId7" imgW="7124767" imgH="3638552" progId="Excel.Sheet.8">
                  <p:embed/>
                </p:oleObj>
              </mc:Choice>
              <mc:Fallback>
                <p:oleObj name="Лист" r:id="rId7" imgW="7124767" imgH="3638552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1" y="2060849"/>
                        <a:ext cx="8136905" cy="446449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3343E5-394A-49DC-826A-8F8DD7F27F83}" type="slidenum">
              <a:rPr lang="ru-RU"/>
              <a:pPr>
                <a:defRPr/>
              </a:pPr>
              <a:t>11</a:t>
            </a:fld>
            <a:endParaRPr lang="ru-RU"/>
          </a:p>
        </p:txBody>
      </p:sp>
      <p:grpSp>
        <p:nvGrpSpPr>
          <p:cNvPr id="6149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615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3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4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5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0" name="Rectangle 2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010400" cy="9906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Расходы консолидированного бюджета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район», млн. руб.</a:t>
            </a:r>
          </a:p>
        </p:txBody>
      </p:sp>
      <p:graphicFrame>
        <p:nvGraphicFramePr>
          <p:cNvPr id="6146" name="Object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3063304"/>
              </p:ext>
            </p:extLst>
          </p:nvPr>
        </p:nvGraphicFramePr>
        <p:xfrm>
          <a:off x="468313" y="2060848"/>
          <a:ext cx="8280400" cy="453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03" name="Лист" r:id="rId7" imgW="7734367" imgH="3876583" progId="Excel.Sheet.8">
                  <p:embed/>
                </p:oleObj>
              </mc:Choice>
              <mc:Fallback>
                <p:oleObj name="Лист" r:id="rId7" imgW="7734367" imgH="3876583" progId="Excel.Sheet.8">
                  <p:embed/>
                  <p:pic>
                    <p:nvPicPr>
                      <p:cNvPr id="0" name="Picture 2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060848"/>
                        <a:ext cx="8280400" cy="453650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 Box 16"/>
          <p:cNvSpPr txBox="1">
            <a:spLocks noChangeArrowheads="1"/>
          </p:cNvSpPr>
          <p:nvPr/>
        </p:nvSpPr>
        <p:spPr bwMode="auto">
          <a:xfrm>
            <a:off x="381000" y="300038"/>
            <a:ext cx="4343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ФИНАНСЫ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12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928670"/>
            <a:ext cx="8153400" cy="74773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Отгрузка товаров, работ и услуг собственного производства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, млрд. руб.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104169"/>
              </p:ext>
            </p:extLst>
          </p:nvPr>
        </p:nvGraphicFramePr>
        <p:xfrm>
          <a:off x="467544" y="2136775"/>
          <a:ext cx="8260531" cy="43885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0400" name="Лист" r:id="rId7" imgW="8143824" imgH="4191076" progId="Excel.Sheet.8">
                  <p:embed/>
                </p:oleObj>
              </mc:Choice>
              <mc:Fallback>
                <p:oleObj name="Лист" r:id="rId7" imgW="8143824" imgH="4191076" progId="Excel.Sheet.8">
                  <p:embed/>
                  <p:pic>
                    <p:nvPicPr>
                      <p:cNvPr id="0" name="Picture 1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136775"/>
                        <a:ext cx="8260531" cy="438856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135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F07920-BAA4-424D-B49A-AB3CC9C0E320}" type="slidenum">
              <a:rPr lang="ru-RU"/>
              <a:pPr>
                <a:defRPr/>
              </a:pPr>
              <a:t>13</a:t>
            </a:fld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50825" y="152400"/>
            <a:ext cx="8893175" cy="6553200"/>
            <a:chOff x="158" y="0"/>
            <a:chExt cx="5602" cy="4093"/>
          </a:xfrm>
        </p:grpSpPr>
        <p:pic>
          <p:nvPicPr>
            <p:cNvPr id="175111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2" y="1165"/>
              <a:ext cx="5472" cy="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3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5114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5115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75110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1066800"/>
            <a:ext cx="73152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Индекс промышленного производства, %</a:t>
            </a:r>
          </a:p>
        </p:txBody>
      </p:sp>
      <p:graphicFrame>
        <p:nvGraphicFramePr>
          <p:cNvPr id="175106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897477192"/>
              </p:ext>
            </p:extLst>
          </p:nvPr>
        </p:nvGraphicFramePr>
        <p:xfrm>
          <a:off x="611560" y="2289174"/>
          <a:ext cx="8073652" cy="4236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025" name="Лист" r:id="rId7" imgW="6638976" imgH="3295690" progId="Excel.Sheet.8">
                  <p:embed/>
                </p:oleObj>
              </mc:Choice>
              <mc:Fallback>
                <p:oleObj name="Лист" r:id="rId7" imgW="6638976" imgH="3295690" progId="Excel.Sheet.8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289174"/>
                        <a:ext cx="8073652" cy="42361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079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BAF743-EEF9-4BDB-9899-ECCC418646B0}" type="slidenum">
              <a:rPr lang="ru-RU"/>
              <a:pPr>
                <a:defRPr/>
              </a:pPr>
              <a:t>14</a:t>
            </a:fld>
            <a:endParaRPr lang="ru-RU"/>
          </a:p>
        </p:txBody>
      </p:sp>
      <p:pic>
        <p:nvPicPr>
          <p:cNvPr id="274435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1143000"/>
            <a:ext cx="8713788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6" name="Picture 10" descr="флаг района55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4437" name="Picture 11" descr="ГЕРБ РАЙОНА без фона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4438" name="Text Box 12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  <p:sp>
        <p:nvSpPr>
          <p:cNvPr id="27443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95400"/>
            <a:ext cx="8305800" cy="51054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endParaRPr lang="ru-RU" dirty="0" smtClean="0"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</a:rPr>
              <a:t>Микрокредитной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компанией 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«Фонд поддержки малого 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и среднего предпринимательства 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 </a:t>
            </a:r>
          </a:p>
          <a:p>
            <a:pPr algn="ctr">
              <a:buFont typeface="Wingdings 2" pitchFamily="18" charset="2"/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в течение 2020 года было выдано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5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кредитов</a:t>
            </a:r>
          </a:p>
          <a:p>
            <a:pPr algn="ctr">
              <a:buFont typeface="Wingdings 2" pitchFamily="18" charset="2"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 на общую сумму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2 млн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300 тыс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рублей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9EF37F-6FC6-4EA4-9116-1FFB94EABE61}" type="slidenum">
              <a:rPr lang="ru-RU"/>
              <a:pPr>
                <a:defRPr/>
              </a:pPr>
              <a:t>15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207963"/>
            <a:ext cx="8991600" cy="6421437"/>
            <a:chOff x="96" y="0"/>
            <a:chExt cx="5664" cy="4189"/>
          </a:xfrm>
        </p:grpSpPr>
        <p:pic>
          <p:nvPicPr>
            <p:cNvPr id="21511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2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3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14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5" name="Text Box 13"/>
            <p:cNvSpPr txBox="1">
              <a:spLocks noChangeArrowheads="1"/>
            </p:cNvSpPr>
            <p:nvPr/>
          </p:nvSpPr>
          <p:spPr bwMode="auto">
            <a:xfrm>
              <a:off x="96" y="119"/>
              <a:ext cx="2928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ПОТРЕБИТЕЛЬСКИЙ РЫНОК</a:t>
              </a:r>
            </a:p>
          </p:txBody>
        </p:sp>
      </p:grpSp>
      <p:sp>
        <p:nvSpPr>
          <p:cNvPr id="21510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143000"/>
            <a:ext cx="8305800" cy="57148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 розничной торговли, млн. руб.</a:t>
            </a:r>
          </a:p>
        </p:txBody>
      </p:sp>
      <p:graphicFrame>
        <p:nvGraphicFramePr>
          <p:cNvPr id="2150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641182"/>
              </p:ext>
            </p:extLst>
          </p:nvPr>
        </p:nvGraphicFramePr>
        <p:xfrm>
          <a:off x="539552" y="2143124"/>
          <a:ext cx="8136904" cy="4310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77" name="Лист" r:id="rId7" imgW="6972367" imgH="3486169" progId="Excel.Sheet.8">
                  <p:embed/>
                </p:oleObj>
              </mc:Choice>
              <mc:Fallback>
                <p:oleObj name="Лист" r:id="rId7" imgW="6972367" imgH="3486169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143124"/>
                        <a:ext cx="8136904" cy="4310211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B1E6-4618-4377-BFF7-4045286774EE}" type="slidenum">
              <a:rPr lang="ru-RU"/>
              <a:pPr>
                <a:defRPr/>
              </a:pPr>
              <a:t>16</a:t>
            </a:fld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Оборот общественного питания, млн. руб.</a:t>
            </a: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6884024"/>
              </p:ext>
            </p:extLst>
          </p:nvPr>
        </p:nvGraphicFramePr>
        <p:xfrm>
          <a:off x="467544" y="1924050"/>
          <a:ext cx="8280920" cy="4457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01" name="Лист" r:id="rId7" imgW="6915184" imgH="3562361" progId="Excel.Sheet.8">
                  <p:embed/>
                </p:oleObj>
              </mc:Choice>
              <mc:Fallback>
                <p:oleObj name="Лист" r:id="rId7" imgW="6915184" imgH="3562361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24050"/>
                        <a:ext cx="8280920" cy="445727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ПОТРЕБИТЕЛЬСКИЙ РЫНОК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ADE0C-5B8E-40F4-9AF7-DB793B236C4B}" type="slidenum">
              <a:rPr lang="ru-RU"/>
              <a:pPr>
                <a:defRPr/>
              </a:pPr>
              <a:t>17</a:t>
            </a:fld>
            <a:endParaRPr lang="ru-RU"/>
          </a:p>
        </p:txBody>
      </p:sp>
      <p:grpSp>
        <p:nvGrpSpPr>
          <p:cNvPr id="11269" name="Group 7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1127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ИНВЕСТИЦИИ</a:t>
              </a:r>
            </a:p>
          </p:txBody>
        </p:sp>
      </p:grpSp>
      <p:sp>
        <p:nvSpPr>
          <p:cNvPr id="11270" name="Rectangle 3"/>
          <p:cNvSpPr>
            <a:spLocks noGrp="1"/>
          </p:cNvSpPr>
          <p:nvPr>
            <p:ph type="title" idx="4294967295"/>
          </p:nvPr>
        </p:nvSpPr>
        <p:spPr>
          <a:xfrm>
            <a:off x="914400" y="1000108"/>
            <a:ext cx="7315200" cy="600092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Инвестиции в основной капитал, млн. руб.</a:t>
            </a:r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519423"/>
              </p:ext>
            </p:extLst>
          </p:nvPr>
        </p:nvGraphicFramePr>
        <p:xfrm>
          <a:off x="522288" y="2019300"/>
          <a:ext cx="8169275" cy="45780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23" name="Лист" r:id="rId7" imgW="6124592" imgH="2828814" progId="Excel.Sheet.8">
                  <p:embed/>
                </p:oleObj>
              </mc:Choice>
              <mc:Fallback>
                <p:oleObj name="Лист" r:id="rId7" imgW="6124592" imgH="2828814" progId="Excel.Sheet.8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288" y="2019300"/>
                        <a:ext cx="8169275" cy="457805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Количество сельскохозяйственных организаций, ед.</a:t>
            </a:r>
            <a:endParaRPr lang="ru-RU" sz="2600" dirty="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205120"/>
              </p:ext>
            </p:extLst>
          </p:nvPr>
        </p:nvGraphicFramePr>
        <p:xfrm>
          <a:off x="498475" y="2132856"/>
          <a:ext cx="8249989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49" name="Лист" r:id="rId7" imgW="6943776" imgH="3552904" progId="Excel.Sheet.8">
                  <p:embed/>
                </p:oleObj>
              </mc:Choice>
              <mc:Fallback>
                <p:oleObj name="Лист" r:id="rId7" imgW="6943776" imgH="3552904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132856"/>
                        <a:ext cx="8249989" cy="43924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8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88F889-7B76-449B-9F52-779692FDF2EB}" type="slidenum">
              <a:rPr lang="ru-RU"/>
              <a:pPr>
                <a:defRPr/>
              </a:pPr>
              <a:t>19</a:t>
            </a:fld>
            <a:endParaRPr lang="ru-RU"/>
          </a:p>
        </p:txBody>
      </p:sp>
      <p:pic>
        <p:nvPicPr>
          <p:cNvPr id="29389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137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2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893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4" name="Rectangle 3"/>
          <p:cNvSpPr>
            <a:spLocks noGrp="1"/>
          </p:cNvSpPr>
          <p:nvPr>
            <p:ph type="body" idx="4294967295"/>
          </p:nvPr>
        </p:nvSpPr>
        <p:spPr>
          <a:xfrm>
            <a:off x="228600" y="1916832"/>
            <a:ext cx="8686800" cy="4712568"/>
          </a:xfrm>
        </p:spPr>
        <p:txBody>
          <a:bodyPr/>
          <a:lstStyle/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2800" dirty="0" smtClean="0"/>
              <a:t>  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 2020 году в рамках программы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«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</a:rPr>
              <a:t>АгроСтартап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» 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глава КФХ </a:t>
            </a:r>
            <a:r>
              <a:rPr lang="ru-RU" sz="3600" dirty="0" err="1" smtClean="0">
                <a:solidFill>
                  <a:schemeClr val="tx1"/>
                </a:solidFill>
                <a:latin typeface="Times New Roman" pitchFamily="18" charset="0"/>
              </a:rPr>
              <a:t>Преловский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П.П.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получил грант на создание и развитие 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КФХ в размере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2,0 млн. рублей</a:t>
            </a:r>
          </a:p>
        </p:txBody>
      </p:sp>
      <p:sp>
        <p:nvSpPr>
          <p:cNvPr id="293895" name="Text Box 13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419638-66C0-47C2-A7CC-9AD9ABEEF2E8}" type="slidenum">
              <a:rPr lang="ru-RU"/>
              <a:pPr>
                <a:defRPr/>
              </a:pPr>
              <a:t>2</a:t>
            </a:fld>
            <a:endParaRPr lang="ru-RU"/>
          </a:p>
        </p:txBody>
      </p:sp>
      <p:grpSp>
        <p:nvGrpSpPr>
          <p:cNvPr id="1029" name="Group 2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032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6" name="Text Box 8"/>
            <p:cNvSpPr txBox="1">
              <a:spLocks noChangeArrowheads="1"/>
            </p:cNvSpPr>
            <p:nvPr/>
          </p:nvSpPr>
          <p:spPr bwMode="auto">
            <a:xfrm>
              <a:off x="240" y="144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НАСЕЛЕНИЕ</a:t>
              </a:r>
            </a:p>
          </p:txBody>
        </p:sp>
      </p:grpSp>
      <p:sp>
        <p:nvSpPr>
          <p:cNvPr id="1030" name="Rectangle 9"/>
          <p:cNvSpPr>
            <a:spLocks noGrp="1"/>
          </p:cNvSpPr>
          <p:nvPr>
            <p:ph type="title" idx="4294967295"/>
          </p:nvPr>
        </p:nvSpPr>
        <p:spPr>
          <a:xfrm>
            <a:off x="1066800" y="914400"/>
            <a:ext cx="7086600" cy="838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Численность постоянного населения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«Нукутский район», чел.</a:t>
            </a:r>
          </a:p>
        </p:txBody>
      </p:sp>
      <p:sp>
        <p:nvSpPr>
          <p:cNvPr id="103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4987607"/>
              </p:ext>
            </p:extLst>
          </p:nvPr>
        </p:nvGraphicFramePr>
        <p:xfrm>
          <a:off x="539750" y="2133600"/>
          <a:ext cx="8370888" cy="447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4" name="Лист" r:id="rId7" imgW="7343792" imgH="3657735" progId="Excel.Sheet.8">
                  <p:embed/>
                </p:oleObj>
              </mc:Choice>
              <mc:Fallback>
                <p:oleObj name="Лист" r:id="rId7" imgW="7343792" imgH="3657735" progId="Excel.Sheet.8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2133600"/>
                        <a:ext cx="8370888" cy="44719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256919-383C-4D29-AD2B-1C0002688524}" type="slidenum">
              <a:rPr lang="ru-RU"/>
              <a:pPr>
                <a:defRPr/>
              </a:pPr>
              <a:t>20</a:t>
            </a:fld>
            <a:endParaRPr lang="ru-RU"/>
          </a:p>
        </p:txBody>
      </p:sp>
      <p:grpSp>
        <p:nvGrpSpPr>
          <p:cNvPr id="24581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24584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5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6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587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2" name="Rectangle 5"/>
          <p:cNvSpPr>
            <a:spLocks noGrp="1"/>
          </p:cNvSpPr>
          <p:nvPr>
            <p:ph type="title" idx="4294967295"/>
          </p:nvPr>
        </p:nvSpPr>
        <p:spPr>
          <a:xfrm>
            <a:off x="1219200" y="838200"/>
            <a:ext cx="6781800" cy="8382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Динамика производства зерна, тонн</a:t>
            </a:r>
          </a:p>
        </p:txBody>
      </p:sp>
      <p:graphicFrame>
        <p:nvGraphicFramePr>
          <p:cNvPr id="24578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26674749"/>
              </p:ext>
            </p:extLst>
          </p:nvPr>
        </p:nvGraphicFramePr>
        <p:xfrm>
          <a:off x="468313" y="2060848"/>
          <a:ext cx="8280400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36" name="Лист" r:id="rId7" imgW="7591408" imgH="3876583" progId="Excel.Sheet.8">
                  <p:embed/>
                </p:oleObj>
              </mc:Choice>
              <mc:Fallback>
                <p:oleObj name="Лист" r:id="rId7" imgW="7591408" imgH="3876583" progId="Excel.Sheet.8">
                  <p:embed/>
                  <p:pic>
                    <p:nvPicPr>
                      <p:cNvPr id="0" name="Picture 2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060848"/>
                        <a:ext cx="8280400" cy="44644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Text Box 13"/>
          <p:cNvSpPr txBox="1">
            <a:spLocks noChangeArrowheads="1"/>
          </p:cNvSpPr>
          <p:nvPr/>
        </p:nvSpPr>
        <p:spPr bwMode="auto">
          <a:xfrm>
            <a:off x="381000" y="20955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B1E6-4618-4377-BFF7-4045286774EE}" type="slidenum">
              <a:rPr lang="ru-RU"/>
              <a:pPr>
                <a:defRPr/>
              </a:pPr>
              <a:t>21</a:t>
            </a:fld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8382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Урожайность зерновых культур, </a:t>
            </a:r>
            <a:r>
              <a:rPr lang="ru-RU" sz="2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цн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/га</a:t>
            </a: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6616293"/>
              </p:ext>
            </p:extLst>
          </p:nvPr>
        </p:nvGraphicFramePr>
        <p:xfrm>
          <a:off x="468313" y="1988841"/>
          <a:ext cx="8280151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62" name="Лист" r:id="rId7" imgW="6543759" imgH="3267051" progId="Excel.Sheet.8">
                  <p:embed/>
                </p:oleObj>
              </mc:Choice>
              <mc:Fallback>
                <p:oleObj name="Лист" r:id="rId7" imgW="6543759" imgH="3267051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988841"/>
                        <a:ext cx="8280151" cy="4392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1359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22</a:t>
            </a:fld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СЕЛЬСКОЕ ХОЗЯЙСТВО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467544" y="914400"/>
            <a:ext cx="8280920" cy="9144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Поголовье сельскохозяйственных животных, тыс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. гол.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2177630"/>
              </p:ext>
            </p:extLst>
          </p:nvPr>
        </p:nvGraphicFramePr>
        <p:xfrm>
          <a:off x="498475" y="2136775"/>
          <a:ext cx="8164513" cy="444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83" name="Лист" r:id="rId7" imgW="7219984" imgH="3733927" progId="Excel.Sheet.8">
                  <p:embed/>
                </p:oleObj>
              </mc:Choice>
              <mc:Fallback>
                <p:oleObj name="Лист" r:id="rId7" imgW="7219984" imgH="3733927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136775"/>
                        <a:ext cx="8164513" cy="44497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5366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B78AC1-CCBF-4B42-B728-B331E04E90FE}" type="slidenum">
              <a:rPr lang="ru-RU"/>
              <a:pPr>
                <a:defRPr/>
              </a:pPr>
              <a:t>23</a:t>
            </a:fld>
            <a:endParaRPr lang="ru-RU"/>
          </a:p>
        </p:txBody>
      </p:sp>
      <p:grpSp>
        <p:nvGrpSpPr>
          <p:cNvPr id="25605" name="Group 7"/>
          <p:cNvGrpSpPr>
            <a:grpSpLocks/>
          </p:cNvGrpSpPr>
          <p:nvPr/>
        </p:nvGrpSpPr>
        <p:grpSpPr bwMode="auto">
          <a:xfrm>
            <a:off x="258837" y="103981"/>
            <a:ext cx="8893175" cy="6650038"/>
            <a:chOff x="158" y="0"/>
            <a:chExt cx="5602" cy="4189"/>
          </a:xfrm>
        </p:grpSpPr>
        <p:pic>
          <p:nvPicPr>
            <p:cNvPr id="25608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9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0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11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560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940594"/>
            <a:ext cx="8229600" cy="735806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Динамика производства мяса и молока, тонн</a:t>
            </a:r>
          </a:p>
        </p:txBody>
      </p:sp>
      <p:graphicFrame>
        <p:nvGraphicFramePr>
          <p:cNvPr id="25602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64508443"/>
              </p:ext>
            </p:extLst>
          </p:nvPr>
        </p:nvGraphicFramePr>
        <p:xfrm>
          <a:off x="576263" y="2060849"/>
          <a:ext cx="8172450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959" name="Лист" r:id="rId7" imgW="6924624" imgH="3552904" progId="Excel.Sheet.8">
                  <p:embed/>
                </p:oleObj>
              </mc:Choice>
              <mc:Fallback>
                <p:oleObj name="Лист" r:id="rId7" imgW="6924624" imgH="3552904" progId="Excel.Sheet.8">
                  <p:embed/>
                  <p:pic>
                    <p:nvPicPr>
                      <p:cNvPr id="0" name="Picture 23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263" y="2060849"/>
                        <a:ext cx="8172450" cy="44644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7" name="Text Box 13"/>
          <p:cNvSpPr txBox="1">
            <a:spLocks noChangeArrowheads="1"/>
          </p:cNvSpPr>
          <p:nvPr/>
        </p:nvSpPr>
        <p:spPr bwMode="auto">
          <a:xfrm>
            <a:off x="381000" y="255587"/>
            <a:ext cx="42672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24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СЕЛЬСКОЕ ХОЗЯЙСТВО</a:t>
              </a: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912812"/>
            <a:ext cx="8153400" cy="763587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Валовой выпуск сельскохозяйственной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продукции во всех категориях хозяйств, млн. руб.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1591789"/>
              </p:ext>
            </p:extLst>
          </p:nvPr>
        </p:nvGraphicFramePr>
        <p:xfrm>
          <a:off x="468313" y="2060575"/>
          <a:ext cx="8208143" cy="441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04" name="Лист" r:id="rId7" imgW="7972543" imgH="4143254" progId="Excel.Sheet.8">
                  <p:embed/>
                </p:oleObj>
              </mc:Choice>
              <mc:Fallback>
                <p:oleObj name="Лист" r:id="rId7" imgW="7972543" imgH="4143254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2060575"/>
                        <a:ext cx="8208143" cy="44132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279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97606-6257-4D77-A3AC-672EE763CED0}" type="slidenum">
              <a:rPr lang="ru-RU"/>
              <a:pPr>
                <a:defRPr/>
              </a:pPr>
              <a:t>25</a:t>
            </a:fld>
            <a:endParaRPr lang="ru-RU"/>
          </a:p>
        </p:txBody>
      </p:sp>
      <p:grpSp>
        <p:nvGrpSpPr>
          <p:cNvPr id="26629" name="Group 6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26632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3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4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5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30" name="Rectangle 5"/>
          <p:cNvSpPr>
            <a:spLocks noGrp="1"/>
          </p:cNvSpPr>
          <p:nvPr>
            <p:ph type="title" idx="4294967295"/>
          </p:nvPr>
        </p:nvSpPr>
        <p:spPr>
          <a:xfrm>
            <a:off x="838200" y="914400"/>
            <a:ext cx="7924800" cy="7620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Объем государственной поддержки сельхозтоваропроизводителям, млн. руб.</a:t>
            </a:r>
          </a:p>
        </p:txBody>
      </p:sp>
      <p:graphicFrame>
        <p:nvGraphicFramePr>
          <p:cNvPr id="26626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48917324"/>
              </p:ext>
            </p:extLst>
          </p:nvPr>
        </p:nvGraphicFramePr>
        <p:xfrm>
          <a:off x="468313" y="1988840"/>
          <a:ext cx="8280400" cy="4536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984" name="Лист" r:id="rId7" imgW="7391535" imgH="3829031" progId="Excel.Sheet.8">
                  <p:embed/>
                </p:oleObj>
              </mc:Choice>
              <mc:Fallback>
                <p:oleObj name="Лист" r:id="rId7" imgW="7391535" imgH="3829031" progId="Excel.Sheet.8">
                  <p:embed/>
                  <p:pic>
                    <p:nvPicPr>
                      <p:cNvPr id="0" name="Picture 2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1988840"/>
                        <a:ext cx="8280400" cy="45365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1" name="Text Box 13"/>
          <p:cNvSpPr txBox="1">
            <a:spLocks noChangeArrowheads="1"/>
          </p:cNvSpPr>
          <p:nvPr/>
        </p:nvSpPr>
        <p:spPr bwMode="auto">
          <a:xfrm>
            <a:off x="381000" y="20955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СЕЛЬСКОЕ ХОЗЯЙСТВО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6C4D48-C404-4A64-B419-0601A6B6DAC9}" type="slidenum">
              <a:rPr lang="ru-RU"/>
              <a:pPr>
                <a:defRPr/>
              </a:pPr>
              <a:t>26</a:t>
            </a:fld>
            <a:endParaRPr lang="ru-RU"/>
          </a:p>
        </p:txBody>
      </p:sp>
      <p:grpSp>
        <p:nvGrpSpPr>
          <p:cNvPr id="17413" name="Group 6"/>
          <p:cNvGrpSpPr>
            <a:grpSpLocks/>
          </p:cNvGrpSpPr>
          <p:nvPr/>
        </p:nvGrpSpPr>
        <p:grpSpPr bwMode="auto">
          <a:xfrm>
            <a:off x="277812" y="142081"/>
            <a:ext cx="8893175" cy="6573837"/>
            <a:chOff x="158" y="0"/>
            <a:chExt cx="5602" cy="4141"/>
          </a:xfrm>
        </p:grpSpPr>
        <p:pic>
          <p:nvPicPr>
            <p:cNvPr id="17415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65"/>
              <a:ext cx="5489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85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9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ЖИЛЬЁ</a:t>
              </a:r>
            </a:p>
          </p:txBody>
        </p:sp>
      </p:grpSp>
      <p:sp>
        <p:nvSpPr>
          <p:cNvPr id="17414" name="Rectangle 2"/>
          <p:cNvSpPr>
            <a:spLocks noGrp="1"/>
          </p:cNvSpPr>
          <p:nvPr>
            <p:ph type="title" idx="4294967295"/>
          </p:nvPr>
        </p:nvSpPr>
        <p:spPr>
          <a:xfrm>
            <a:off x="1371600" y="1066800"/>
            <a:ext cx="6096000" cy="8382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Ввод в действие жилых домов, кв. м.</a:t>
            </a:r>
          </a:p>
        </p:txBody>
      </p:sp>
      <p:graphicFrame>
        <p:nvGraphicFramePr>
          <p:cNvPr id="17410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56788101"/>
              </p:ext>
            </p:extLst>
          </p:nvPr>
        </p:nvGraphicFramePr>
        <p:xfrm>
          <a:off x="514350" y="2132856"/>
          <a:ext cx="8240713" cy="446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68" name="Лист" r:id="rId7" imgW="9210624" imgH="4257541" progId="Excel.Sheet.8">
                  <p:embed/>
                </p:oleObj>
              </mc:Choice>
              <mc:Fallback>
                <p:oleObj name="Лист" r:id="rId7" imgW="9210624" imgH="4257541" progId="Excel.Sheet.8">
                  <p:embed/>
                  <p:pic>
                    <p:nvPicPr>
                      <p:cNvPr id="0" name="Picture 23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132856"/>
                        <a:ext cx="8240713" cy="44644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0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6F3DF5-91E0-4E07-9552-5EA64F1B7A6E}" type="slidenum">
              <a:rPr lang="ru-RU"/>
              <a:pPr>
                <a:defRPr/>
              </a:pPr>
              <a:t>27</a:t>
            </a:fld>
            <a:endParaRPr lang="ru-RU"/>
          </a:p>
        </p:txBody>
      </p:sp>
      <p:grpSp>
        <p:nvGrpSpPr>
          <p:cNvPr id="299011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299014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9015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9016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901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12776"/>
            <a:ext cx="8534400" cy="4713387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2400" dirty="0" smtClean="0"/>
              <a:t>   </a:t>
            </a:r>
            <a:endParaRPr lang="ru-RU" sz="2400" dirty="0" smtClean="0">
              <a:latin typeface="Arial" charset="0"/>
            </a:endParaRP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 рамках федеральной программы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«Устойчивое развитие сельских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 территорий на 2019 – 2024 годы»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выдано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6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сертификатов </a:t>
            </a:r>
          </a:p>
          <a:p>
            <a:pPr algn="ctr" eaLnBrk="1" hangingPunct="1">
              <a:spcBef>
                <a:spcPts val="1800"/>
              </a:spcBef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на строительство жилья</a:t>
            </a:r>
            <a:endParaRPr lang="ru-RU" sz="3600" b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901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06A111-7EE0-4F33-B328-924E5AD4B0EF}" type="slidenum">
              <a:rPr lang="ru-RU"/>
              <a:pPr>
                <a:defRPr/>
              </a:pPr>
              <a:t>28</a:t>
            </a:fld>
            <a:endParaRPr lang="ru-RU"/>
          </a:p>
        </p:txBody>
      </p:sp>
      <p:grpSp>
        <p:nvGrpSpPr>
          <p:cNvPr id="300035" name="Group 2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30003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0039" name="Picture 5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0040" name="Picture 6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003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В рамках муниципальной программы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«Молодежная политика»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на 2019 - 2023 годы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1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 молодая семья получила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социальную выплату на строительство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и приобретение жилья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</a:rPr>
              <a:t>н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</a:rPr>
              <a:t>а сумму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</a:rPr>
              <a:t>504,0 тыс. рублей</a:t>
            </a:r>
          </a:p>
        </p:txBody>
      </p:sp>
      <p:sp>
        <p:nvSpPr>
          <p:cNvPr id="300037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ЖИЛЬЁ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29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Численность обучающихся в образовательных учреждениях, чел.</a:t>
            </a:r>
            <a:endParaRPr lang="ru-RU" sz="2400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2286777"/>
              </p:ext>
            </p:extLst>
          </p:nvPr>
        </p:nvGraphicFramePr>
        <p:xfrm>
          <a:off x="498475" y="2066925"/>
          <a:ext cx="8234363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125" name="Лист" r:id="rId7" imgW="7181951" imgH="3648009" progId="Excel.Sheet.8">
                  <p:embed/>
                </p:oleObj>
              </mc:Choice>
              <mc:Fallback>
                <p:oleObj name="Лист" r:id="rId7" imgW="7181951" imgH="364800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" y="2066925"/>
                        <a:ext cx="8234363" cy="4495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402796" y="283368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06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3</a:t>
            </a:fld>
            <a:endParaRPr lang="ru-RU"/>
          </a:p>
        </p:txBody>
      </p:sp>
      <p:grpSp>
        <p:nvGrpSpPr>
          <p:cNvPr id="2053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Естественное движение населения, чел.</a:t>
            </a:r>
            <a:endParaRPr lang="ru-RU" sz="2600" dirty="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5290246"/>
              </p:ext>
            </p:extLst>
          </p:nvPr>
        </p:nvGraphicFramePr>
        <p:xfrm>
          <a:off x="500063" y="2132856"/>
          <a:ext cx="8248401" cy="439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7" name="Лист" r:id="rId7" imgW="7010400" imgH="3638552" progId="Excel.Sheet.8">
                  <p:embed/>
                </p:oleObj>
              </mc:Choice>
              <mc:Fallback>
                <p:oleObj name="Лист" r:id="rId7" imgW="7010400" imgH="3638552" progId="Excel.Sheet.8">
                  <p:embed/>
                  <p:pic>
                    <p:nvPicPr>
                      <p:cNvPr id="0" name="Picture 2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63" y="2132856"/>
                        <a:ext cx="8248401" cy="4392488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0CB1E6-4618-4377-BFF7-4045286774EE}" type="slidenum">
              <a:rPr lang="ru-RU"/>
              <a:pPr>
                <a:defRPr/>
              </a:pPr>
              <a:t>30</a:t>
            </a:fld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0825" y="0"/>
            <a:ext cx="8893175" cy="6553200"/>
            <a:chOff x="158" y="0"/>
            <a:chExt cx="5602" cy="4189"/>
          </a:xfrm>
        </p:grpSpPr>
        <p:pic>
          <p:nvPicPr>
            <p:cNvPr id="2253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8" name="Picture 6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3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534" name="Rectangle 9"/>
          <p:cNvSpPr>
            <a:spLocks noGrp="1"/>
          </p:cNvSpPr>
          <p:nvPr>
            <p:ph type="title" idx="4294967295"/>
          </p:nvPr>
        </p:nvSpPr>
        <p:spPr>
          <a:xfrm>
            <a:off x="457200" y="838200"/>
            <a:ext cx="8229600" cy="718592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Охват детей в возрасте от 1 года до 6 </a:t>
            </a:r>
            <a:r>
              <a:rPr lang="ru-RU" sz="24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лет </a:t>
            </a:r>
            <a:r>
              <a:rPr lang="ru-RU" sz="24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дошкольными учреждениями, %</a:t>
            </a:r>
            <a:endParaRPr lang="ru-RU" sz="2400" b="1" dirty="0" smtClean="0">
              <a:solidFill>
                <a:srgbClr val="3333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53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9646581"/>
              </p:ext>
            </p:extLst>
          </p:nvPr>
        </p:nvGraphicFramePr>
        <p:xfrm>
          <a:off x="539750" y="1989138"/>
          <a:ext cx="8208714" cy="4392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147" name="Лист" r:id="rId7" imgW="6057967" imgH="2800445" progId="Excel.Sheet.8">
                  <p:embed/>
                </p:oleObj>
              </mc:Choice>
              <mc:Fallback>
                <p:oleObj name="Лист" r:id="rId7" imgW="6057967" imgH="2800445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989138"/>
                        <a:ext cx="8208714" cy="43921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13"/>
          <p:cNvSpPr txBox="1">
            <a:spLocks noChangeArrowheads="1"/>
          </p:cNvSpPr>
          <p:nvPr/>
        </p:nvSpPr>
        <p:spPr bwMode="auto">
          <a:xfrm>
            <a:off x="0" y="188913"/>
            <a:ext cx="480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918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F8DC5-FF1B-4156-910B-AF08148477AF}" type="slidenum">
              <a:rPr lang="ru-RU"/>
              <a:pPr>
                <a:defRPr/>
              </a:pPr>
              <a:t>31</a:t>
            </a:fld>
            <a:endParaRPr lang="ru-RU"/>
          </a:p>
        </p:txBody>
      </p:sp>
      <p:pic>
        <p:nvPicPr>
          <p:cNvPr id="3133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350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143000"/>
            <a:ext cx="8367464" cy="5238328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marL="0" indent="0" algn="ctr" eaLnBrk="1" hangingPunct="1">
              <a:spcBef>
                <a:spcPts val="172"/>
              </a:spcBef>
              <a:buFont typeface="Wingdings 2" pitchFamily="18" charset="2"/>
              <a:buNone/>
            </a:pPr>
            <a:endParaRPr lang="ru-RU" sz="1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spcBef>
                <a:spcPts val="172"/>
              </a:spcBef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spcBef>
                <a:spcPts val="300"/>
              </a:spcBef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«Образование» на 2019 – 2023 годы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проведены следующие мероприятия: </a:t>
            </a:r>
          </a:p>
          <a:p>
            <a:pPr marL="0" indent="0" algn="ctr" eaLnBrk="1" hangingPunct="1">
              <a:spcBef>
                <a:spcPts val="300"/>
              </a:spcBef>
              <a:buFont typeface="Wingdings 2" pitchFamily="18" charset="2"/>
              <a:buNone/>
            </a:pPr>
            <a:endParaRPr lang="ru-RU" sz="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spcBef>
                <a:spcPts val="300"/>
              </a:spcBef>
              <a:buFont typeface="Wingdings 2" pitchFamily="18" charset="2"/>
              <a:buNone/>
            </a:pPr>
            <a:endParaRPr lang="ru-RU" sz="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82550" indent="0" algn="just" eaLnBrk="1" hangingPunct="1">
              <a:spcBef>
                <a:spcPts val="300"/>
              </a:spcBef>
              <a:buFont typeface="Wingdings 2" pitchFamily="18" charset="2"/>
              <a:buNone/>
              <a:tabLst>
                <a:tab pos="8158163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1) капитальные ремонты спортзалов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Нукутская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СОШ,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Харетская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СОШ и МБОУ Первомайская СОШ </a:t>
            </a:r>
          </a:p>
          <a:p>
            <a:pPr marL="82550" indent="0" algn="just" eaLnBrk="1" hangingPunct="1">
              <a:spcBef>
                <a:spcPts val="300"/>
              </a:spcBef>
              <a:buFont typeface="Wingdings 2" pitchFamily="18" charset="2"/>
              <a:buNone/>
              <a:tabLst>
                <a:tab pos="8158163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82550" indent="0" algn="just" eaLnBrk="1" hangingPunct="1">
              <a:spcBef>
                <a:spcPts val="300"/>
              </a:spcBef>
              <a:buFont typeface="Wingdings 2" pitchFamily="18" charset="2"/>
              <a:buNone/>
              <a:tabLst>
                <a:tab pos="8158163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41,8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2,5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3351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271"/>
            <a:ext cx="9207372" cy="690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32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800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               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344066" name="Picture 2" descr="C:\Users\User\Desktop\IMG-61b5965aac27b6739b9e38320889e78b-V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84" y="1484784"/>
            <a:ext cx="308536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4067" name="Picture 3" descr="C:\Users\User\Desktop\20201214_13545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489910"/>
            <a:ext cx="4970299" cy="2227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4068" name="Picture 4" descr="C:\Users\User\Desktop\фото спортзала после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820041"/>
            <a:ext cx="4970299" cy="238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70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33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84784"/>
            <a:ext cx="8295456" cy="4763616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marL="8255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2)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капитальные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ремонты в целях соблюдения требований к воздушно-тепловому режиму, водоснабжению и канализации в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начальных школах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Алтарикская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СОШ,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Закулейская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СОШ, МБОУ Целинная СОШ 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Большебаяновская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ООШ) 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 algn="just" eaLnBrk="1" hangingPunct="1"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8255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9,3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0,6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4271"/>
            <a:ext cx="9207372" cy="6904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34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800" dirty="0" smtClean="0"/>
          </a:p>
          <a:p>
            <a:pPr marL="0" indent="0" algn="just" eaLnBrk="1" hangingPunct="1"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               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 eaLnBrk="1" hangingPunct="1">
              <a:buFont typeface="Wingdings 2" pitchFamily="18" charset="2"/>
              <a:buNone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344066" name="Picture 2" descr="C:\Users\User\Desktop\5d36e7b1-caac-4b59-a9ce-14d57a72d7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447" y="1487596"/>
            <a:ext cx="2587942" cy="239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4068" name="Picture 4" descr="C:\Users\User\Desktop\20201123_14564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89835" y="2437915"/>
            <a:ext cx="4706372" cy="2805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4069" name="Picture 5" descr="C:\Users\User\Desktop\IMG_848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3447" y="3966250"/>
            <a:ext cx="2580603" cy="222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4071" name="Picture 7" descr="C:\Users\User\Desktop\фото 3 ( после (шкаф учета общий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73" y="1487597"/>
            <a:ext cx="2664295" cy="4706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770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35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000" dirty="0" smtClean="0"/>
          </a:p>
          <a:p>
            <a:pPr marL="82550" indent="0" algn="just" eaLnBrk="1" hangingPunct="1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3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) завершено строительство МБОУ Целинная СОШ на 154 места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91,7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4,6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4194" name="Picture 2" descr="Армирование перекрытия 1-го этажа блок № 1 на отм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03" y="3236620"/>
            <a:ext cx="3810994" cy="2911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4066" name="Picture 2" descr="C:\Users\User\Desktop\IMG_136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217" y="3236620"/>
            <a:ext cx="4128799" cy="2911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53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36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988840"/>
            <a:ext cx="8458200" cy="4259560"/>
          </a:xfrm>
        </p:spPr>
        <p:txBody>
          <a:bodyPr/>
          <a:lstStyle/>
          <a:p>
            <a:pPr marL="82550" indent="0" algn="just" eaLnBrk="1" hangingPunct="1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4) приобретены средства обучения 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</a:rPr>
              <a:t>воспитания (мебель для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занятий в учебных классах, вычислительная техника) для 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Алтарикская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СОШ и для малокомплектных школ МКОУ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Зунгарская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ООШ и МКОУ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</a:rPr>
              <a:t>Большебаяновская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ООШ </a:t>
            </a:r>
          </a:p>
          <a:p>
            <a:pPr marL="82550" indent="0" algn="just" eaLnBrk="1" hangingPunct="1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82550" indent="0" algn="just" eaLnBrk="1" hangingPunct="1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1,9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0,1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49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54B49A-1F73-4962-84EC-F7B8C53481D9}" type="slidenum">
              <a:rPr lang="ru-RU"/>
              <a:pPr>
                <a:defRPr/>
              </a:pPr>
              <a:t>37</a:t>
            </a:fld>
            <a:endParaRPr lang="ru-RU"/>
          </a:p>
        </p:txBody>
      </p:sp>
      <p:pic>
        <p:nvPicPr>
          <p:cNvPr id="31641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0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6421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1600" dirty="0" smtClean="0"/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16423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45090" name="Picture 2" descr="C:\Users\User\Desktop\IMG_869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038" y="1475828"/>
            <a:ext cx="3558408" cy="4744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МКОУ Большебаяновская ООШ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1755" y="1475828"/>
            <a:ext cx="4392488" cy="2728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5091" name="Picture 3" descr="C:\Users\User\Desktop\20210406_15210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879" y="4293096"/>
            <a:ext cx="4404363" cy="193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249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F8DC5-FF1B-4156-910B-AF08148477AF}" type="slidenum">
              <a:rPr lang="ru-RU"/>
              <a:pPr>
                <a:defRPr/>
              </a:pPr>
              <a:t>38</a:t>
            </a:fld>
            <a:endParaRPr lang="ru-RU"/>
          </a:p>
        </p:txBody>
      </p:sp>
      <p:pic>
        <p:nvPicPr>
          <p:cNvPr id="3133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350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47800"/>
            <a:ext cx="8458200" cy="4876800"/>
          </a:xfrm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проекта </a:t>
            </a:r>
          </a:p>
          <a:p>
            <a:pPr marL="0" indent="0" algn="ctr" eaLnBrk="1" hangingPunct="1">
              <a:spcBef>
                <a:spcPts val="600"/>
              </a:spcBef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«Народные инициативы»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в 2020 году:</a:t>
            </a:r>
          </a:p>
          <a:p>
            <a:pPr marL="0" indent="0" algn="ctr" eaLnBrk="1" hangingPunct="1">
              <a:buFont typeface="Wingdings 2" pitchFamily="18" charset="2"/>
              <a:buNone/>
            </a:pPr>
            <a:endParaRPr lang="ru-RU" sz="12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50850" algn="just" eaLnBrk="1" hangingPunct="1">
              <a:buClrTx/>
              <a:buSzPct val="100000"/>
              <a:buFont typeface="+mj-lt"/>
              <a:buAutoNum type="arabicParenR"/>
              <a:tabLst>
                <a:tab pos="71278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приобретён дизельный генератор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МКОУ Русско-</a:t>
            </a:r>
            <a:r>
              <a:rPr lang="ru-RU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Мельхитуйская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ООШ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229,0 тыс.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450850" algn="just" eaLnBrk="1" hangingPunct="1">
              <a:buClrTx/>
              <a:buSzPct val="100000"/>
              <a:buFont typeface="+mj-lt"/>
              <a:buAutoNum type="arabicParenR"/>
              <a:tabLst>
                <a:tab pos="71278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произведено частичное устройство ограждения МБУ ДЛ «Березка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576,6 тыс. рублей; </a:t>
            </a:r>
          </a:p>
          <a:p>
            <a:pPr marL="0" indent="450850" algn="just" eaLnBrk="1" hangingPunct="1">
              <a:buClrTx/>
              <a:buSzPct val="100000"/>
              <a:buFont typeface="+mj-lt"/>
              <a:buAutoNum type="arabicParenR"/>
              <a:tabLst>
                <a:tab pos="71278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приобретено оборудование для медкабинетов образовательных учреждений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общую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1 324,9 тыс. рублей</a:t>
            </a:r>
          </a:p>
        </p:txBody>
      </p:sp>
      <p:sp>
        <p:nvSpPr>
          <p:cNvPr id="313351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F8DC5-FF1B-4156-910B-AF08148477AF}" type="slidenum">
              <a:rPr lang="ru-RU"/>
              <a:pPr>
                <a:defRPr/>
              </a:pPr>
              <a:t>39</a:t>
            </a:fld>
            <a:endParaRPr lang="ru-RU"/>
          </a:p>
        </p:txBody>
      </p:sp>
      <p:pic>
        <p:nvPicPr>
          <p:cNvPr id="313347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954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8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3349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3350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12776"/>
            <a:ext cx="8458200" cy="4911824"/>
          </a:xfrm>
        </p:spPr>
        <p:txBody>
          <a:bodyPr/>
          <a:lstStyle/>
          <a:p>
            <a:pPr marL="0" indent="0" algn="ctr" eaLnBrk="1" hangingPunct="1">
              <a:spcBef>
                <a:spcPts val="600"/>
              </a:spcBef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проекта </a:t>
            </a:r>
          </a:p>
          <a:p>
            <a:pPr marL="0" indent="0" algn="ctr" eaLnBrk="1" hangingPunct="1">
              <a:spcBef>
                <a:spcPts val="600"/>
              </a:spcBef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«Народные инициативы»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в 2020 году:</a:t>
            </a:r>
          </a:p>
          <a:p>
            <a:pPr marL="0" indent="0" algn="ctr" eaLnBrk="1" hangingPunct="1">
              <a:spcBef>
                <a:spcPts val="288"/>
              </a:spcBef>
              <a:buFont typeface="Wingdings 2" pitchFamily="18" charset="2"/>
              <a:buNone/>
            </a:pPr>
            <a:endParaRPr lang="ru-RU" sz="12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50850" algn="just" eaLnBrk="1" hangingPunct="1">
              <a:buClrTx/>
              <a:buSzPct val="100000"/>
              <a:buFont typeface="+mj-lt"/>
              <a:buAutoNum type="arabicParenR" startAt="4"/>
              <a:tabLst>
                <a:tab pos="71278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приобретено оборудование (вокальная радиосистема, проектор) для МБУК МДК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312,3 тыс.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450850" algn="just" eaLnBrk="1" hangingPunct="1">
              <a:buClrTx/>
              <a:buSzPct val="100000"/>
              <a:buFont typeface="+mj-lt"/>
              <a:buAutoNum type="arabicParenR" startAt="4"/>
              <a:tabLst>
                <a:tab pos="71278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проведены текущие ремонты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МКДОУ Нукутский детский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 и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Новонукутский детский сад №2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общую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1 629,2 тыс. рублей;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450850" algn="just" eaLnBrk="1" hangingPunct="1">
              <a:buClrTx/>
              <a:buSzPct val="100000"/>
              <a:buFont typeface="+mj-lt"/>
              <a:buAutoNum type="arabicParenR" startAt="4"/>
              <a:tabLst>
                <a:tab pos="712788" algn="l"/>
              </a:tabLst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приобретены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оборудование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мебель для МКДОУ Первомайский детский сад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573,8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  <a:p>
            <a:pPr marL="0" indent="450850" algn="just" eaLnBrk="1" hangingPunct="1">
              <a:buClrTx/>
              <a:buSzPct val="100000"/>
              <a:buFont typeface="+mj-lt"/>
              <a:buAutoNum type="arabicParenR" startAt="4"/>
              <a:tabLst>
                <a:tab pos="712788" algn="l"/>
              </a:tabLst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3351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19951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669E98-2D61-4A51-BB0D-AADE297FC84C}" type="slidenum">
              <a:rPr lang="ru-RU"/>
              <a:pPr>
                <a:defRPr/>
              </a:pPr>
              <a:t>4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2057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9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0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4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066800"/>
            <a:ext cx="8305800" cy="6858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Механическое движение населения, чел.</a:t>
            </a:r>
            <a:endParaRPr lang="ru-RU" sz="2600" dirty="0" smtClean="0"/>
          </a:p>
        </p:txBody>
      </p:sp>
      <p:sp>
        <p:nvSpPr>
          <p:cNvPr id="2055" name="Rectangle 4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5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400160"/>
              </p:ext>
            </p:extLst>
          </p:nvPr>
        </p:nvGraphicFramePr>
        <p:xfrm>
          <a:off x="488950" y="2060575"/>
          <a:ext cx="8237538" cy="45367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897" name="Лист" r:id="rId7" imgW="7372384" imgH="3838487" progId="Excel.Sheet.8">
                  <p:embed/>
                </p:oleObj>
              </mc:Choice>
              <mc:Fallback>
                <p:oleObj name="Лист" r:id="rId7" imgW="7372384" imgH="3838487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950" y="2060575"/>
                        <a:ext cx="8237538" cy="453677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381000" y="228600"/>
            <a:ext cx="4343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69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532D7-A394-4E5F-981C-CF7DD8E074BE}" type="slidenum">
              <a:rPr lang="ru-RU"/>
              <a:pPr>
                <a:defRPr/>
              </a:pPr>
              <a:t>40</a:t>
            </a:fld>
            <a:endParaRPr lang="ru-RU"/>
          </a:p>
        </p:txBody>
      </p:sp>
      <p:pic>
        <p:nvPicPr>
          <p:cNvPr id="314371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990600"/>
            <a:ext cx="8763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72" name="Picture 9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4373" name="Picture 10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4374" name="Text Box 13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pic>
        <p:nvPicPr>
          <p:cNvPr id="34406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9" y="1268761"/>
            <a:ext cx="3657295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406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68761"/>
            <a:ext cx="3807880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407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9" y="3848100"/>
            <a:ext cx="3657295" cy="254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407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848100"/>
            <a:ext cx="3807880" cy="254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431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DF8FF-4496-4628-B0BF-73E40E34D8B3}" type="slidenum">
              <a:rPr lang="ru-RU"/>
              <a:pPr>
                <a:defRPr/>
              </a:pPr>
              <a:t>41</a:t>
            </a:fld>
            <a:endParaRPr lang="ru-RU"/>
          </a:p>
        </p:txBody>
      </p:sp>
      <p:grpSp>
        <p:nvGrpSpPr>
          <p:cNvPr id="325635" name="Group 5"/>
          <p:cNvGrpSpPr>
            <a:grpSpLocks/>
          </p:cNvGrpSpPr>
          <p:nvPr/>
        </p:nvGrpSpPr>
        <p:grpSpPr bwMode="auto">
          <a:xfrm>
            <a:off x="228600" y="152400"/>
            <a:ext cx="8915400" cy="6324600"/>
            <a:chOff x="144" y="0"/>
            <a:chExt cx="5616" cy="3984"/>
          </a:xfrm>
        </p:grpSpPr>
        <p:pic>
          <p:nvPicPr>
            <p:cNvPr id="325638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4" y="672"/>
              <a:ext cx="5489" cy="3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5639" name="Picture 8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5640" name="Picture 9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5636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marL="0" indent="269875" algn="ctr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В рамках проекта «Народные инициативы» </a:t>
            </a:r>
          </a:p>
          <a:p>
            <a:pPr marL="0" indent="269875" algn="ctr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в 2020 году проведены мероприятия:</a:t>
            </a:r>
          </a:p>
          <a:p>
            <a:pPr marL="0" indent="269875" algn="just">
              <a:lnSpc>
                <a:spcPct val="90000"/>
              </a:lnSpc>
              <a:buFont typeface="Wingdings 2" pitchFamily="18" charset="2"/>
              <a:buNone/>
              <a:tabLst>
                <a:tab pos="87313" algn="l"/>
              </a:tabLst>
            </a:pPr>
            <a:endParaRPr lang="ru-RU" sz="6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ограждение и благоустройство памятников в МО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Алтарик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535,5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0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благоустройство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места памяти участникам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ВОВ в МО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Закулей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524,3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ремонт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памятников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обелисков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Победы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МО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Новоленино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448,2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текущие ремонты автомобильных дорог местного значения в МО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Новонукутское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2 660,6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летнего водопровода в МО «Первомайское»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439,0 тыс. рублей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269875" algn="just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Wingdings 2" pitchFamily="18" charset="2"/>
              <a:buAutoNum type="arabicParenR"/>
              <a:tabLst>
                <a:tab pos="87313" algn="l"/>
              </a:tabLs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устройство детских игровых площадок в МО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Хадахан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сумму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343,0 тыс. рублей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пр.</a:t>
            </a:r>
          </a:p>
        </p:txBody>
      </p:sp>
      <p:sp>
        <p:nvSpPr>
          <p:cNvPr id="325637" name="Text Box 11"/>
          <p:cNvSpPr txBox="1">
            <a:spLocks noChangeArrowheads="1"/>
          </p:cNvSpPr>
          <p:nvPr/>
        </p:nvSpPr>
        <p:spPr bwMode="auto">
          <a:xfrm>
            <a:off x="381000" y="3048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КУЛЬТУРА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3FE4E2-5AEB-46E2-B91A-044214E317CA}" type="slidenum">
              <a:rPr lang="ru-RU"/>
              <a:pPr>
                <a:defRPr/>
              </a:pPr>
              <a:t>42</a:t>
            </a:fld>
            <a:endParaRPr lang="ru-RU"/>
          </a:p>
        </p:txBody>
      </p:sp>
      <p:grpSp>
        <p:nvGrpSpPr>
          <p:cNvPr id="23557" name="Group 14"/>
          <p:cNvGrpSpPr>
            <a:grpSpLocks/>
          </p:cNvGrpSpPr>
          <p:nvPr/>
        </p:nvGrpSpPr>
        <p:grpSpPr bwMode="auto">
          <a:xfrm>
            <a:off x="250825" y="76200"/>
            <a:ext cx="8893175" cy="6650038"/>
            <a:chOff x="158" y="0"/>
            <a:chExt cx="5602" cy="4189"/>
          </a:xfrm>
        </p:grpSpPr>
        <p:pic>
          <p:nvPicPr>
            <p:cNvPr id="23559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0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1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62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63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ФИЗИЧЕСКАЯ КУЛЬТУРА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3558" name="Rectangle 5"/>
          <p:cNvSpPr>
            <a:spLocks noGrp="1"/>
          </p:cNvSpPr>
          <p:nvPr>
            <p:ph type="title" idx="4294967295"/>
          </p:nvPr>
        </p:nvSpPr>
        <p:spPr>
          <a:xfrm>
            <a:off x="533400" y="912812"/>
            <a:ext cx="8153400" cy="763587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Доля населения систематически занимающегося физической культурой и спортом, %</a:t>
            </a:r>
          </a:p>
        </p:txBody>
      </p:sp>
      <p:graphicFrame>
        <p:nvGraphicFramePr>
          <p:cNvPr id="2355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4979731"/>
              </p:ext>
            </p:extLst>
          </p:nvPr>
        </p:nvGraphicFramePr>
        <p:xfrm>
          <a:off x="467545" y="2112963"/>
          <a:ext cx="8208911" cy="434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1421" name="Лист" r:id="rId7" imgW="7753249" imgH="3990871" progId="Excel.Sheet.8">
                  <p:embed/>
                </p:oleObj>
              </mc:Choice>
              <mc:Fallback>
                <p:oleObj name="Лист" r:id="rId7" imgW="7753249" imgH="3990871" progId="Excel.Sheet.8">
                  <p:embed/>
                  <p:pic>
                    <p:nvPicPr>
                      <p:cNvPr id="0" name="Picture 1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5" y="2112963"/>
                        <a:ext cx="8208911" cy="43497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749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43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ФИЗИЧЕСКАЯ КУЛЬТУРА</a:t>
            </a: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50292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соглашения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с </a:t>
            </a: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Министерством спорта Иркутской области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о предоставлении субсидий местным бюджетам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приобретён спортивный инвентарь и оборудование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Нукутской ДЮСШ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579,3 тыс.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34,7 тыс.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74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44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ЖКХ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12776"/>
            <a:ext cx="8458200" cy="4835624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000" dirty="0" smtClean="0"/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В</a:t>
            </a:r>
            <a:r>
              <a:rPr lang="ru-RU" sz="2800" dirty="0" smtClean="0">
                <a:latin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рамках реализации муниципальной программы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«Коммунальная инфраструктура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объектов социальной сферы» на 2019 – 2023 годы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проведён ремонт инженерных сетей в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</a:t>
            </a:r>
            <a:r>
              <a:rPr lang="ru-RU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Харетская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28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(общий объём финансирования составил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1,5 млн. рублей,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в т.ч. из бюджета МО «Нукутский район» -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0,1 млн. 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)</a:t>
            </a: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45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340768"/>
            <a:ext cx="8367464" cy="496855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Ремонты </a:t>
            </a: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</a:rPr>
              <a:t>объектов дорожного 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</a:rPr>
              <a:t>хозяйства в 2020 году: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реконструкция мостового перехода через р. Ей (протяжённость – 1,3 км) на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81,4 млн. рублей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5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р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емонт автомобильной дороги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«</a:t>
            </a:r>
            <a:r>
              <a:rPr lang="ru-RU" sz="2500" dirty="0" err="1">
                <a:solidFill>
                  <a:schemeClr val="tx1"/>
                </a:solidFill>
                <a:latin typeface="Times New Roman" pitchFamily="18" charset="0"/>
              </a:rPr>
              <a:t>Залари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 – Жигалово» – 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Ей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– 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</a:rPr>
              <a:t>Шараты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 (протяжённость – 9,7 км) на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152,9 млн. рублей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5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р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емонт автомобильной дороги «Нукуты – Ворот-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» (протяжённость – 5,7 км) на </a:t>
            </a:r>
            <a:r>
              <a:rPr lang="ru-RU" sz="25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99,4 </a:t>
            </a:r>
            <a:r>
              <a:rPr lang="ru-RU" sz="25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  <a:tabLst>
                <a:tab pos="447675" algn="l"/>
              </a:tabLst>
            </a:pP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ремонт автомобильной дороги «</a:t>
            </a:r>
            <a:r>
              <a:rPr lang="ru-RU" sz="2500" dirty="0" err="1" smtClean="0">
                <a:solidFill>
                  <a:schemeClr val="tx1"/>
                </a:solidFill>
                <a:latin typeface="Times New Roman" pitchFamily="18" charset="0"/>
              </a:rPr>
              <a:t>Залари</a:t>
            </a:r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</a:rPr>
              <a:t> – Жигалово» на участке км 16+200 – км 20+000 (протяжённость – 3,8 км) на сумму </a:t>
            </a: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</a:rPr>
              <a:t>132,6 млн. рублей</a:t>
            </a:r>
            <a:endParaRPr lang="ru-RU" sz="25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10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2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5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45AF2E-8588-495C-81E9-C58D1270B1E5}" type="slidenum">
              <a:rPr lang="ru-RU"/>
              <a:pPr>
                <a:defRPr/>
              </a:pPr>
              <a:t>46</a:t>
            </a:fld>
            <a:endParaRPr lang="ru-RU"/>
          </a:p>
        </p:txBody>
      </p:sp>
      <p:pic>
        <p:nvPicPr>
          <p:cNvPr id="3266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295400"/>
            <a:ext cx="7391400" cy="431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0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6661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6662" name="Text Box 6"/>
          <p:cNvSpPr txBox="1">
            <a:spLocks noChangeArrowheads="1"/>
          </p:cNvSpPr>
          <p:nvPr/>
        </p:nvSpPr>
        <p:spPr bwMode="auto">
          <a:xfrm>
            <a:off x="179388" y="273050"/>
            <a:ext cx="4606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1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мэра МО «Нукутский район»</a:t>
            </a:r>
          </a:p>
        </p:txBody>
      </p:sp>
      <p:sp>
        <p:nvSpPr>
          <p:cNvPr id="326663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143000" y="1447800"/>
            <a:ext cx="7086600" cy="4038600"/>
          </a:xfrm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endParaRPr lang="ru-RU" sz="14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</a:rPr>
              <a:t>Основные задачи и мероприятия</a:t>
            </a:r>
          </a:p>
          <a:p>
            <a:pPr algn="ctr"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</a:t>
            </a:r>
          </a:p>
          <a:p>
            <a:pPr algn="ctr">
              <a:buFont typeface="Wingdings 2" pitchFamily="18" charset="2"/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</a:rPr>
              <a:t> на 2021 год</a:t>
            </a:r>
            <a:endParaRPr lang="ru-RU" sz="3600" b="1" i="1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780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D7F5AB-FA5F-4AC4-8B3F-10051B95FF72}" type="slidenum">
              <a:rPr lang="ru-RU"/>
              <a:pPr>
                <a:defRPr/>
              </a:pPr>
              <a:t>47</a:t>
            </a:fld>
            <a:endParaRPr lang="ru-RU"/>
          </a:p>
        </p:txBody>
      </p:sp>
      <p:grpSp>
        <p:nvGrpSpPr>
          <p:cNvPr id="335875" name="Group 2"/>
          <p:cNvGrpSpPr>
            <a:grpSpLocks/>
          </p:cNvGrpSpPr>
          <p:nvPr/>
        </p:nvGrpSpPr>
        <p:grpSpPr bwMode="auto">
          <a:xfrm>
            <a:off x="179388" y="76200"/>
            <a:ext cx="8964612" cy="6650038"/>
            <a:chOff x="113" y="0"/>
            <a:chExt cx="5647" cy="4189"/>
          </a:xfrm>
        </p:grpSpPr>
        <p:pic>
          <p:nvPicPr>
            <p:cNvPr id="335878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879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880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5881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5882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5876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5877" name="Rectangle 10"/>
          <p:cNvSpPr>
            <a:spLocks noGrp="1"/>
          </p:cNvSpPr>
          <p:nvPr>
            <p:ph type="body" idx="1"/>
          </p:nvPr>
        </p:nvSpPr>
        <p:spPr>
          <a:xfrm>
            <a:off x="533400" y="2060848"/>
            <a:ext cx="8229600" cy="4416152"/>
          </a:xfrm>
        </p:spPr>
        <p:txBody>
          <a:bodyPr/>
          <a:lstStyle/>
          <a:p>
            <a:pPr marL="0" indent="355600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 в сфере культуры: </a:t>
            </a:r>
          </a:p>
          <a:p>
            <a:pPr marL="0" indent="355600">
              <a:lnSpc>
                <a:spcPct val="80000"/>
              </a:lnSpc>
              <a:buFont typeface="Wingdings 2" pitchFamily="18" charset="2"/>
              <a:buNone/>
            </a:pPr>
            <a:endParaRPr lang="ru-RU" sz="10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lnSpc>
                <a:spcPct val="80000"/>
              </a:lnSpc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продолжение реализации Плана мероприятий, направленных на повышение эффективности в сфере культуры;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6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по расширению перечня и повышению качества услуг в учреждениях культуры; 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6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укрепление материально-технической базы муниципальных учреждений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230598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89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0DB715-49DD-48CE-A186-FC977AA6366E}" type="slidenum">
              <a:rPr lang="ru-RU"/>
              <a:pPr>
                <a:defRPr/>
              </a:pPr>
              <a:t>48</a:t>
            </a:fld>
            <a:endParaRPr lang="ru-RU"/>
          </a:p>
        </p:txBody>
      </p:sp>
      <p:grpSp>
        <p:nvGrpSpPr>
          <p:cNvPr id="336899" name="Group 2"/>
          <p:cNvGrpSpPr>
            <a:grpSpLocks/>
          </p:cNvGrpSpPr>
          <p:nvPr/>
        </p:nvGrpSpPr>
        <p:grpSpPr bwMode="auto">
          <a:xfrm>
            <a:off x="179388" y="76200"/>
            <a:ext cx="8964612" cy="6650038"/>
            <a:chOff x="113" y="0"/>
            <a:chExt cx="5647" cy="4189"/>
          </a:xfrm>
        </p:grpSpPr>
        <p:pic>
          <p:nvPicPr>
            <p:cNvPr id="33690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90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904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690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6906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6900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6901" name="Rectangle 10"/>
          <p:cNvSpPr>
            <a:spLocks noGrp="1"/>
          </p:cNvSpPr>
          <p:nvPr>
            <p:ph type="body" idx="1"/>
          </p:nvPr>
        </p:nvSpPr>
        <p:spPr>
          <a:xfrm>
            <a:off x="533400" y="2057400"/>
            <a:ext cx="8229600" cy="4419600"/>
          </a:xfrm>
        </p:spPr>
        <p:txBody>
          <a:bodyPr/>
          <a:lstStyle/>
          <a:p>
            <a:pPr marL="0" indent="355600"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 в сфере ФК и спорта: </a:t>
            </a:r>
          </a:p>
          <a:p>
            <a:pPr marL="0" indent="355600">
              <a:buFont typeface="Wingdings 2" pitchFamily="18" charset="2"/>
              <a:buNone/>
            </a:pPr>
            <a:endParaRPr lang="ru-RU" sz="10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привлечение жителей района к регулярным занятиям физической культуры и массовым спортом;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совершенствование работы по расширению перечня и повышению качества услуг в учреждениях культуры;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формирование здорового образа жизни среди детей и молодежи;</a:t>
            </a:r>
          </a:p>
          <a:p>
            <a:pPr marL="0" indent="355600" algn="just">
              <a:buClr>
                <a:schemeClr val="tx1"/>
              </a:buClr>
              <a:buFont typeface="Wingdings" pitchFamily="2" charset="2"/>
              <a:buNone/>
            </a:pPr>
            <a:endParaRPr lang="ru-RU" sz="5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355600" algn="just"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формирование у молодежи гражданской ответственности, патриотизма и активной жизненной позиции</a:t>
            </a:r>
          </a:p>
        </p:txBody>
      </p:sp>
    </p:spTree>
    <p:extLst>
      <p:ext uri="{BB962C8B-B14F-4D97-AF65-F5344CB8AC3E}">
        <p14:creationId xmlns:p14="http://schemas.microsoft.com/office/powerpoint/2010/main" val="416079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777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C0F41-28E0-48C3-AAF1-9DD330768FDF}" type="slidenum">
              <a:rPr lang="ru-RU"/>
              <a:pPr>
                <a:defRPr/>
              </a:pPr>
              <a:t>49</a:t>
            </a:fld>
            <a:endParaRPr lang="ru-RU"/>
          </a:p>
        </p:txBody>
      </p:sp>
      <p:grpSp>
        <p:nvGrpSpPr>
          <p:cNvPr id="331779" name="Group 2"/>
          <p:cNvGrpSpPr>
            <a:grpSpLocks/>
          </p:cNvGrpSpPr>
          <p:nvPr/>
        </p:nvGrpSpPr>
        <p:grpSpPr bwMode="auto">
          <a:xfrm>
            <a:off x="179388" y="55563"/>
            <a:ext cx="8964612" cy="6650037"/>
            <a:chOff x="113" y="0"/>
            <a:chExt cx="5647" cy="4189"/>
          </a:xfrm>
        </p:grpSpPr>
        <p:pic>
          <p:nvPicPr>
            <p:cNvPr id="33178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178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1784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1785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1786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1780" name="Rectangle 9"/>
          <p:cNvSpPr>
            <a:spLocks noGrp="1"/>
          </p:cNvSpPr>
          <p:nvPr>
            <p:ph type="title"/>
          </p:nvPr>
        </p:nvSpPr>
        <p:spPr>
          <a:xfrm>
            <a:off x="454818" y="971550"/>
            <a:ext cx="8305800" cy="685800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1781" name="Rectangle 10"/>
          <p:cNvSpPr>
            <a:spLocks noGrp="1"/>
          </p:cNvSpPr>
          <p:nvPr>
            <p:ph type="body" idx="1"/>
          </p:nvPr>
        </p:nvSpPr>
        <p:spPr>
          <a:xfrm>
            <a:off x="533400" y="2060848"/>
            <a:ext cx="8143056" cy="4416152"/>
          </a:xfrm>
        </p:spPr>
        <p:txBody>
          <a:bodyPr/>
          <a:lstStyle/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7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2021 году: </a:t>
            </a:r>
          </a:p>
          <a:p>
            <a:pPr marL="182563" indent="-95250">
              <a:lnSpc>
                <a:spcPct val="80000"/>
              </a:lnSpc>
              <a:buFont typeface="Wingdings 2" pitchFamily="18" charset="2"/>
              <a:buNone/>
            </a:pPr>
            <a:endParaRPr lang="ru-RU" sz="15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82550" lvl="0" indent="273050" algn="just">
              <a:spcBef>
                <a:spcPts val="6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завершение строительства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Многофункционального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</a:rPr>
              <a:t>учреждения культуры в п. 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</a:rPr>
              <a:t>Новонукутский;</a:t>
            </a:r>
          </a:p>
          <a:p>
            <a:pPr marL="82550" indent="273050" algn="just">
              <a:spcBef>
                <a:spcPts val="6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капитальный ремонт МБОУ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</a:rPr>
              <a:t>Харетская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 СОШ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>
              <a:solidFill>
                <a:srgbClr val="000000"/>
              </a:solidFill>
              <a:latin typeface="Times New Roman" pitchFamily="18" charset="0"/>
            </a:endParaRPr>
          </a:p>
          <a:p>
            <a:pPr marL="82550" indent="273050" algn="just">
              <a:spcBef>
                <a:spcPts val="18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ремонты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пищеблоков, приобретение технологического оборудования в целях организации бесплатного горячего питания обучающихся начальных классов 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Закулейская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СОШ,  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Алтарикская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 и МБОУ Целинная СОШ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882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0ADE0C-5B8E-40F4-9AF7-DB793B236C4B}" type="slidenum">
              <a:rPr lang="ru-RU"/>
              <a:pPr>
                <a:defRPr/>
              </a:pPr>
              <a:t>5</a:t>
            </a:fld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55563"/>
            <a:ext cx="8893175" cy="6650037"/>
            <a:chOff x="158" y="0"/>
            <a:chExt cx="5602" cy="4189"/>
          </a:xfrm>
        </p:grpSpPr>
        <p:pic>
          <p:nvPicPr>
            <p:cNvPr id="11272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3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4" name="Picture 11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5" name="Picture 12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6" name="Text Box 13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  <a:endParaRPr lang="ru-RU" sz="2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270" name="Rectangle 3"/>
          <p:cNvSpPr>
            <a:spLocks noGrp="1"/>
          </p:cNvSpPr>
          <p:nvPr>
            <p:ph type="title" idx="4294967295"/>
          </p:nvPr>
        </p:nvSpPr>
        <p:spPr>
          <a:xfrm>
            <a:off x="914400" y="928670"/>
            <a:ext cx="7315200" cy="785818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Уровень зарегистрированной безработицы, %</a:t>
            </a:r>
          </a:p>
        </p:txBody>
      </p:sp>
      <p:sp>
        <p:nvSpPr>
          <p:cNvPr id="1127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126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1466020"/>
              </p:ext>
            </p:extLst>
          </p:nvPr>
        </p:nvGraphicFramePr>
        <p:xfrm>
          <a:off x="539552" y="2050256"/>
          <a:ext cx="8136904" cy="4433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921" name="Лист" r:id="rId7" imgW="5276816" imgH="2714527" progId="Excel.Sheet.8">
                  <p:embed/>
                </p:oleObj>
              </mc:Choice>
              <mc:Fallback>
                <p:oleObj name="Лист" r:id="rId7" imgW="5276816" imgH="2714527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050256"/>
                        <a:ext cx="8136904" cy="44338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50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smtClean="0">
                <a:solidFill>
                  <a:schemeClr val="tx1"/>
                </a:solidFill>
                <a:latin typeface="Times New Roman" pitchFamily="18" charset="0"/>
              </a:rPr>
              <a:t>Создание благоприятных условий для проживания населения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2060848"/>
            <a:ext cx="8143056" cy="4416152"/>
          </a:xfrm>
        </p:spPr>
        <p:txBody>
          <a:bodyPr/>
          <a:lstStyle/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Мероприятия, планируемые к реализации в 2021 году: </a:t>
            </a: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900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82550" indent="273050" algn="just">
              <a:spcBef>
                <a:spcPts val="18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ликвидация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несанкционированного места размещения отходов в п.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Новонукутский;</a:t>
            </a:r>
          </a:p>
          <a:p>
            <a:pPr marL="82550" indent="273050" algn="just">
              <a:spcBef>
                <a:spcPts val="18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троительство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ФАП </a:t>
            </a:r>
            <a:r>
              <a:rPr lang="ru-RU" sz="2300" dirty="0">
                <a:solidFill>
                  <a:schemeClr val="tx1"/>
                </a:solidFill>
                <a:latin typeface="Times New Roman" pitchFamily="18" charset="0"/>
              </a:rPr>
              <a:t>в с. 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Ей</a:t>
            </a: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82550" indent="273050" algn="just">
              <a:spcBef>
                <a:spcPts val="18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300" dirty="0" smtClean="0">
                <a:solidFill>
                  <a:schemeClr val="tx1"/>
                </a:solidFill>
                <a:latin typeface="Times New Roman" pitchFamily="18" charset="0"/>
              </a:rPr>
              <a:t>приобретение автобуса для перевозки творческих коллективов для МБУК «Межпоселенческий Дом культуры Нукутского района»;</a:t>
            </a:r>
          </a:p>
          <a:p>
            <a:pPr marL="82550" indent="273050" algn="just">
              <a:spcBef>
                <a:spcPts val="1800"/>
              </a:spcBef>
              <a:buClrTx/>
              <a:buFont typeface="Wingdings" pitchFamily="2" charset="2"/>
              <a:buChar char="Ø"/>
              <a:tabLst>
                <a:tab pos="355600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создание аллеи героев в п. Новонукутский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82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51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Проектирование социально-значимых объектов           </a:t>
            </a:r>
            <a:b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(ПСД в наличии)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1988840"/>
            <a:ext cx="8143056" cy="4488160"/>
          </a:xfrm>
        </p:spPr>
        <p:txBody>
          <a:bodyPr/>
          <a:lstStyle/>
          <a:p>
            <a:pPr marL="0" indent="0" algn="just"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строительство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algn="just">
              <a:spcBef>
                <a:spcPts val="0"/>
              </a:spcBef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второй школы в п. Новонукутский</a:t>
            </a:r>
          </a:p>
          <a:p>
            <a:pPr marL="0" indent="0">
              <a:spcBef>
                <a:spcPts val="1000"/>
              </a:spcBef>
              <a:buFont typeface="Wingdings 2" pitchFamily="18" charset="2"/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капитальные ремонты: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МКОУ Первомайская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Нукутская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Закулейская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Харетская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СОШ;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МБОУ Верхне-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Куйтинская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ООШ;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МКДОУ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Алтарикский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детский сад;</a:t>
            </a:r>
          </a:p>
          <a:p>
            <a:pPr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МКДОУ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Новоленинский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детский сад</a:t>
            </a: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84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80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EC67B-7C82-44C9-B3FA-0E9B260422E9}" type="slidenum">
              <a:rPr lang="ru-RU"/>
              <a:pPr>
                <a:defRPr/>
              </a:pPr>
              <a:t>52</a:t>
            </a:fld>
            <a:endParaRPr lang="ru-RU"/>
          </a:p>
        </p:txBody>
      </p:sp>
      <p:grpSp>
        <p:nvGrpSpPr>
          <p:cNvPr id="332803" name="Group 2"/>
          <p:cNvGrpSpPr>
            <a:grpSpLocks/>
          </p:cNvGrpSpPr>
          <p:nvPr/>
        </p:nvGrpSpPr>
        <p:grpSpPr bwMode="auto">
          <a:xfrm>
            <a:off x="179388" y="0"/>
            <a:ext cx="8964612" cy="6650038"/>
            <a:chOff x="113" y="0"/>
            <a:chExt cx="5647" cy="4189"/>
          </a:xfrm>
        </p:grpSpPr>
        <p:pic>
          <p:nvPicPr>
            <p:cNvPr id="332806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7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8" name="Picture 6" descr="флаг района55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2809" name="Picture 7" descr="ГЕРБ РАЙОНА без фона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2810" name="Text Box 8"/>
            <p:cNvSpPr txBox="1">
              <a:spLocks noChangeArrowheads="1"/>
            </p:cNvSpPr>
            <p:nvPr/>
          </p:nvSpPr>
          <p:spPr bwMode="auto">
            <a:xfrm>
              <a:off x="113" y="119"/>
              <a:ext cx="2902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1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Отчет мэра МО «Нукутский район»</a:t>
              </a:r>
            </a:p>
          </p:txBody>
        </p:sp>
      </p:grpSp>
      <p:sp>
        <p:nvSpPr>
          <p:cNvPr id="332804" name="Rectangle 9"/>
          <p:cNvSpPr>
            <a:spLocks noGrp="1"/>
          </p:cNvSpPr>
          <p:nvPr>
            <p:ph type="title"/>
          </p:nvPr>
        </p:nvSpPr>
        <p:spPr>
          <a:xfrm>
            <a:off x="609600" y="914400"/>
            <a:ext cx="8305800" cy="685800"/>
          </a:xfrm>
        </p:spPr>
        <p:txBody>
          <a:bodyPr/>
          <a:lstStyle/>
          <a:p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Задача: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Проектирование социально-значимых объектов           </a:t>
            </a:r>
            <a:b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                        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           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(ПСД 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разработке)</a:t>
            </a:r>
          </a:p>
        </p:txBody>
      </p:sp>
      <p:sp>
        <p:nvSpPr>
          <p:cNvPr id="332805" name="Rectangle 10"/>
          <p:cNvSpPr>
            <a:spLocks noGrp="1"/>
          </p:cNvSpPr>
          <p:nvPr>
            <p:ph type="body" idx="1"/>
          </p:nvPr>
        </p:nvSpPr>
        <p:spPr>
          <a:xfrm>
            <a:off x="533400" y="1988840"/>
            <a:ext cx="8143056" cy="4488160"/>
          </a:xfrm>
        </p:spPr>
        <p:txBody>
          <a:bodyPr/>
          <a:lstStyle/>
          <a:p>
            <a:pPr marL="0" indent="0" algn="just">
              <a:spcAft>
                <a:spcPts val="500"/>
              </a:spcAft>
              <a:buNone/>
              <a:tabLst>
                <a:tab pos="269875" algn="l"/>
              </a:tabLst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строительство</a:t>
            </a:r>
            <a:r>
              <a:rPr lang="ru-RU" sz="2400" b="1" i="1" dirty="0">
                <a:solidFill>
                  <a:schemeClr val="tx1"/>
                </a:solidFill>
                <a:latin typeface="Times New Roman" pitchFamily="18" charset="0"/>
              </a:rPr>
              <a:t>: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кола-сад в д. Ворот-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школа-сад 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Хадахан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детский сад в с.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</a:rPr>
              <a:t>Закулей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школа-сад в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с. Заречный;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дом культуры в с. Тангуты;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локальный водовод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Наймодай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Ункурлик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Целинный;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локальный водовод Новонукутский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Хареты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algn="just">
              <a:buFont typeface="Arial" pitchFamily="34" charset="0"/>
              <a:buChar char="•"/>
              <a:tabLst>
                <a:tab pos="269875" algn="l"/>
              </a:tabLs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больничный комплекс ОГБУЗ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Нукутская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РБ»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buFont typeface="Wingdings 2" pitchFamily="18" charset="2"/>
              <a:buNone/>
              <a:tabLst>
                <a:tab pos="269875" algn="l"/>
              </a:tabLst>
            </a:pPr>
            <a:endParaRPr lang="ru-RU" sz="20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3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just">
              <a:buFontTx/>
              <a:buNone/>
              <a:tabLst>
                <a:tab pos="269875" algn="l"/>
              </a:tabLst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92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3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FFA297-FAC9-4F14-B246-1B27D3ACC3FF}" type="slidenum">
              <a:rPr lang="ru-RU"/>
              <a:pPr>
                <a:defRPr/>
              </a:pPr>
              <a:t>53</a:t>
            </a:fld>
            <a:endParaRPr lang="ru-RU"/>
          </a:p>
        </p:txBody>
      </p:sp>
      <p:pic>
        <p:nvPicPr>
          <p:cNvPr id="3205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219200"/>
            <a:ext cx="8763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6" name="Picture 4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48063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0517" name="Picture 5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486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0518" name="Text Box 6"/>
          <p:cNvSpPr txBox="1">
            <a:spLocks noChangeArrowheads="1"/>
          </p:cNvSpPr>
          <p:nvPr/>
        </p:nvSpPr>
        <p:spPr bwMode="auto">
          <a:xfrm>
            <a:off x="381000" y="381000"/>
            <a:ext cx="426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ДОРОЖНОЕ ХОЗЯЙСТВО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0519" name="Rectangle 3"/>
          <p:cNvSpPr>
            <a:spLocks noGrp="1"/>
          </p:cNvSpPr>
          <p:nvPr>
            <p:ph type="body" idx="4294967295"/>
          </p:nvPr>
        </p:nvSpPr>
        <p:spPr>
          <a:xfrm>
            <a:off x="381000" y="1484784"/>
            <a:ext cx="8367464" cy="4763616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Планируемый ремонт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объектов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дорожного хозяйства</a:t>
            </a: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</a:rPr>
              <a:t> на 2021 год: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ремонт автомобильной дороги «Подъезд к д.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Хамхар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» (протяжённость – 3,4 км) 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59,0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начало ремонта автомобильной дороги «Нукуты – Ворот-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Онгой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Закулей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Хадахан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» (протяжённость 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23,6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км)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на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410,6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начало капитального ремонта автомобильной дороги «Кутулик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Бахтай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 –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</a:rPr>
              <a:t>Хадахан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» (протяжённость –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10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км) 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393,0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</a:rPr>
              <a:t>млн.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рублей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marL="0" indent="447675" algn="just" eaLnBrk="1" hangingPunct="1">
              <a:buClrTx/>
              <a:buSzPct val="100000"/>
              <a:buFont typeface="+mj-lt"/>
              <a:buAutoNum type="arabicParenR"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капитальный ремонт автомобильной дороги по ул.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Чехова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</a:rPr>
              <a:t>в п. Новонукутский на сумму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42,1 млн. рублей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endParaRPr lang="ru-RU" sz="700" b="1" i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</a:pPr>
            <a:r>
              <a:rPr lang="ru-RU" sz="700" b="1" i="1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</a:p>
          <a:p>
            <a:pPr marL="0" indent="0" algn="ctr" eaLnBrk="1" hangingPunct="1">
              <a:lnSpc>
                <a:spcPct val="90000"/>
              </a:lnSpc>
              <a:buFont typeface="Wingdings 2" pitchFamily="18" charset="2"/>
              <a:buNone/>
            </a:pPr>
            <a:endParaRPr lang="ru-RU" sz="1000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87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21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BF3EED-907E-43CD-BBFF-725A6626EC76}" type="slidenum">
              <a:rPr lang="ru-RU"/>
              <a:pPr>
                <a:defRPr/>
              </a:pPr>
              <a:t>54</a:t>
            </a:fld>
            <a:endParaRPr lang="ru-RU"/>
          </a:p>
        </p:txBody>
      </p:sp>
      <p:pic>
        <p:nvPicPr>
          <p:cNvPr id="33792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481138"/>
            <a:ext cx="7391400" cy="431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24" name="Picture 8" descr="флаг района55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16575" y="149225"/>
            <a:ext cx="352742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25" name="Picture 9" descr="ГЕРБ РАЙОНА без фона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4250" y="153988"/>
            <a:ext cx="800100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26" name="Text Box 10"/>
          <p:cNvSpPr txBox="1">
            <a:spLocks noChangeArrowheads="1"/>
          </p:cNvSpPr>
          <p:nvPr/>
        </p:nvSpPr>
        <p:spPr bwMode="auto">
          <a:xfrm>
            <a:off x="179388" y="349250"/>
            <a:ext cx="4606925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1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Отчет мэра МО «Нукутский район»</a:t>
            </a:r>
          </a:p>
        </p:txBody>
      </p:sp>
      <p:sp>
        <p:nvSpPr>
          <p:cNvPr id="337927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609600" y="914400"/>
            <a:ext cx="8153400" cy="32004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endParaRPr lang="ru-RU" b="1" smtClean="0"/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  <a:buClrTx/>
              <a:buFontTx/>
              <a:buNone/>
            </a:pPr>
            <a:r>
              <a:rPr lang="ru-RU" sz="6000" b="1" i="1" smtClean="0">
                <a:solidFill>
                  <a:schemeClr val="tx1"/>
                </a:solidFill>
                <a:latin typeface="Monotype Corsiva" pitchFamily="66" charset="0"/>
              </a:rPr>
              <a:t>Спасибо за внимание!</a:t>
            </a:r>
          </a:p>
          <a:p>
            <a:pPr eaLnBrk="1" hangingPunct="1">
              <a:lnSpc>
                <a:spcPct val="90000"/>
              </a:lnSpc>
            </a:pPr>
            <a:endParaRPr lang="ru-RU" sz="6000" b="1" i="1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349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976FF8-1ADD-45AB-912E-3659A2DEB28C}" type="slidenum">
              <a:rPr lang="ru-RU"/>
              <a:pPr>
                <a:defRPr/>
              </a:pPr>
              <a:t>6</a:t>
            </a:fld>
            <a:endParaRPr lang="ru-RU"/>
          </a:p>
        </p:txBody>
      </p:sp>
      <p:grpSp>
        <p:nvGrpSpPr>
          <p:cNvPr id="13317" name="Group 6"/>
          <p:cNvGrpSpPr>
            <a:grpSpLocks/>
          </p:cNvGrpSpPr>
          <p:nvPr/>
        </p:nvGrpSpPr>
        <p:grpSpPr bwMode="auto">
          <a:xfrm>
            <a:off x="250825" y="228600"/>
            <a:ext cx="8893175" cy="6477000"/>
            <a:chOff x="158" y="0"/>
            <a:chExt cx="5602" cy="4189"/>
          </a:xfrm>
        </p:grpSpPr>
        <p:pic>
          <p:nvPicPr>
            <p:cNvPr id="13319" name="Picture 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0" name="Picture 9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Picture 10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2" name="Picture 11" descr="ГЕРБ РАЙОНА без фона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3" name="Text Box 12"/>
            <p:cNvSpPr txBox="1">
              <a:spLocks noChangeArrowheads="1"/>
            </p:cNvSpPr>
            <p:nvPr/>
          </p:nvSpPr>
          <p:spPr bwMode="auto">
            <a:xfrm>
              <a:off x="240" y="119"/>
              <a:ext cx="2688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ЭКОНОМИКА</a:t>
              </a:r>
            </a:p>
          </p:txBody>
        </p:sp>
      </p:grpSp>
      <p:sp>
        <p:nvSpPr>
          <p:cNvPr id="13318" name="Rectangle 2"/>
          <p:cNvSpPr>
            <a:spLocks noGrp="1"/>
          </p:cNvSpPr>
          <p:nvPr>
            <p:ph type="title" idx="4294967295"/>
          </p:nvPr>
        </p:nvSpPr>
        <p:spPr>
          <a:xfrm>
            <a:off x="1066800" y="1143000"/>
            <a:ext cx="7315200" cy="6858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Среднесписочная численность работающих, чел.</a:t>
            </a:r>
          </a:p>
        </p:txBody>
      </p:sp>
      <p:graphicFrame>
        <p:nvGraphicFramePr>
          <p:cNvPr id="13314" name="Object 4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739411121"/>
              </p:ext>
            </p:extLst>
          </p:nvPr>
        </p:nvGraphicFramePr>
        <p:xfrm>
          <a:off x="539552" y="2204864"/>
          <a:ext cx="8136904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4372" name="Лист" r:id="rId7" imgW="6715041" imgH="3390794" progId="Excel.Sheet.8">
                  <p:embed/>
                </p:oleObj>
              </mc:Choice>
              <mc:Fallback>
                <p:oleObj name="Лист" r:id="rId7" imgW="6715041" imgH="3390794" progId="Excel.Sheet.8">
                  <p:embed/>
                  <p:pic>
                    <p:nvPicPr>
                      <p:cNvPr id="0" name="Picture 5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2204864"/>
                        <a:ext cx="8136904" cy="432048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271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5DADE6-8E9C-4F82-961F-6E67B558BB2D}" type="slidenum">
              <a:rPr lang="ru-RU"/>
              <a:pPr>
                <a:defRPr/>
              </a:pPr>
              <a:t>7</a:t>
            </a:fld>
            <a:endParaRPr lang="ru-RU"/>
          </a:p>
        </p:txBody>
      </p:sp>
      <p:grpSp>
        <p:nvGrpSpPr>
          <p:cNvPr id="14341" name="Group 8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14345" name="Picture 1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6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7" name="Picture 12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8" name="Picture 13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342" name="Rectangle 2"/>
          <p:cNvSpPr>
            <a:spLocks noGrp="1"/>
          </p:cNvSpPr>
          <p:nvPr>
            <p:ph type="title" idx="4294967295"/>
          </p:nvPr>
        </p:nvSpPr>
        <p:spPr>
          <a:xfrm>
            <a:off x="1752600" y="1066800"/>
            <a:ext cx="5791200" cy="609600"/>
          </a:xfrm>
        </p:spPr>
        <p:txBody>
          <a:bodyPr/>
          <a:lstStyle/>
          <a:p>
            <a:pPr algn="ctr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Средняя заработная плата, руб.</a:t>
            </a:r>
          </a:p>
        </p:txBody>
      </p:sp>
      <p:sp>
        <p:nvSpPr>
          <p:cNvPr id="14343" name="Rectangle 5"/>
          <p:cNvSpPr>
            <a:spLocks noChangeArrowheads="1"/>
          </p:cNvSpPr>
          <p:nvPr/>
        </p:nvSpPr>
        <p:spPr bwMode="auto">
          <a:xfrm>
            <a:off x="0" y="2659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5396129"/>
              </p:ext>
            </p:extLst>
          </p:nvPr>
        </p:nvGraphicFramePr>
        <p:xfrm>
          <a:off x="521494" y="2122487"/>
          <a:ext cx="8101012" cy="444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696" name="Лист" r:id="rId7" imgW="6353057" imgH="3248138" progId="Excel.Sheet.8">
                  <p:embed/>
                </p:oleObj>
              </mc:Choice>
              <mc:Fallback>
                <p:oleObj name="Лист" r:id="rId7" imgW="6353057" imgH="3248138" progId="Excel.Sheet.8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494" y="2122487"/>
                        <a:ext cx="8101012" cy="44418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381000" y="2286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8</a:t>
            </a:fld>
            <a:endParaRPr lang="ru-RU"/>
          </a:p>
        </p:txBody>
      </p:sp>
      <p:grpSp>
        <p:nvGrpSpPr>
          <p:cNvPr id="5125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Доходы консолидированного бюджета</a:t>
            </a:r>
            <a:b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400" b="1" smtClean="0">
                <a:solidFill>
                  <a:schemeClr val="tx1"/>
                </a:solidFill>
                <a:latin typeface="Times New Roman" pitchFamily="18" charset="0"/>
              </a:rPr>
              <a:t>МО «Нукутский район»,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303400"/>
              </p:ext>
            </p:extLst>
          </p:nvPr>
        </p:nvGraphicFramePr>
        <p:xfrm>
          <a:off x="539551" y="2060849"/>
          <a:ext cx="8117087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80" name="Лист" r:id="rId7" imgW="7467600" imgH="3838487" progId="Excel.Sheet.8">
                  <p:embed/>
                </p:oleObj>
              </mc:Choice>
              <mc:Fallback>
                <p:oleObj name="Лист" r:id="rId7" imgW="7467600" imgH="3838487" progId="Excel.Sheet.8">
                  <p:embed/>
                  <p:pic>
                    <p:nvPicPr>
                      <p:cNvPr id="0" name="Picture 2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1" y="2060849"/>
                        <a:ext cx="8117087" cy="446449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8D151E-B057-41D9-A68A-C86BBF321C3C}" type="slidenum">
              <a:rPr lang="ru-RU"/>
              <a:pPr>
                <a:defRPr/>
              </a:pPr>
              <a:t>9</a:t>
            </a:fld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250825" y="131763"/>
            <a:ext cx="8893175" cy="6650037"/>
            <a:chOff x="158" y="0"/>
            <a:chExt cx="5602" cy="4189"/>
          </a:xfrm>
        </p:grpSpPr>
        <p:pic>
          <p:nvPicPr>
            <p:cNvPr id="5128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1117"/>
              <a:ext cx="5489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9" name="Picture 1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8" y="527"/>
              <a:ext cx="5489" cy="5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0" name="Picture 14" descr="флаг района5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38" y="0"/>
              <a:ext cx="222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1" name="Picture 15" descr="ГЕРБ РАЙОНА без фона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020" y="0"/>
              <a:ext cx="504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Text Box 16"/>
            <p:cNvSpPr txBox="1">
              <a:spLocks noChangeArrowheads="1"/>
            </p:cNvSpPr>
            <p:nvPr/>
          </p:nvSpPr>
          <p:spPr bwMode="auto">
            <a:xfrm>
              <a:off x="240" y="119"/>
              <a:ext cx="273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 i="1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ФИНАНСЫ</a:t>
              </a:r>
            </a:p>
          </p:txBody>
        </p:sp>
      </p:grpSp>
      <p:sp>
        <p:nvSpPr>
          <p:cNvPr id="5126" name="Rectangle 2"/>
          <p:cNvSpPr>
            <a:spLocks noGrp="1"/>
          </p:cNvSpPr>
          <p:nvPr>
            <p:ph type="title" idx="4294967295"/>
          </p:nvPr>
        </p:nvSpPr>
        <p:spPr>
          <a:xfrm>
            <a:off x="1295400" y="914400"/>
            <a:ext cx="6400800" cy="914400"/>
          </a:xfrm>
        </p:spPr>
        <p:txBody>
          <a:bodyPr/>
          <a:lstStyle/>
          <a:p>
            <a:pPr algn="ctr" eaLnBrk="1" hangingPunct="1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Консолидированный бюджет в разрезе налоговых доходов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>, млн. руб.</a:t>
            </a:r>
          </a:p>
        </p:txBody>
      </p:sp>
      <p:sp>
        <p:nvSpPr>
          <p:cNvPr id="5127" name="Rectangle 5"/>
          <p:cNvSpPr>
            <a:spLocks noChangeArrowheads="1"/>
          </p:cNvSpPr>
          <p:nvPr/>
        </p:nvSpPr>
        <p:spPr bwMode="auto">
          <a:xfrm>
            <a:off x="0" y="2644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51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737817"/>
              </p:ext>
            </p:extLst>
          </p:nvPr>
        </p:nvGraphicFramePr>
        <p:xfrm>
          <a:off x="467544" y="2060848"/>
          <a:ext cx="8249419" cy="4536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4977" name="Лист" r:id="rId7" imgW="7391535" imgH="3810118" progId="Excel.Sheet.8">
                  <p:embed/>
                </p:oleObj>
              </mc:Choice>
              <mc:Fallback>
                <p:oleObj name="Лист" r:id="rId7" imgW="7391535" imgH="3810118" progId="Excel.Shee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2060848"/>
                        <a:ext cx="8249419" cy="453650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рек">
  <a:themeElements>
    <a:clrScheme name="1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1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Трек">
  <a:themeElements>
    <a:clrScheme name="9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9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рек">
  <a:themeElements>
    <a:clrScheme name="2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2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рек">
  <a:themeElements>
    <a:clrScheme name="3_Трек 1">
      <a:dk1>
        <a:srgbClr val="444D26"/>
      </a:dk1>
      <a:lt1>
        <a:srgbClr val="FFFFFF"/>
      </a:lt1>
      <a:dk2>
        <a:srgbClr val="000000"/>
      </a:dk2>
      <a:lt2>
        <a:srgbClr val="FEFAC9"/>
      </a:lt2>
      <a:accent1>
        <a:srgbClr val="A5B592"/>
      </a:accent1>
      <a:accent2>
        <a:srgbClr val="F3A447"/>
      </a:accent2>
      <a:accent3>
        <a:srgbClr val="AAAAAA"/>
      </a:accent3>
      <a:accent4>
        <a:srgbClr val="DADADA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3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Трек 1">
        <a:dk1>
          <a:srgbClr val="444D26"/>
        </a:dk1>
        <a:lt1>
          <a:srgbClr val="FFFFFF"/>
        </a:lt1>
        <a:dk2>
          <a:srgbClr val="000000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AAAAAA"/>
        </a:accent3>
        <a:accent4>
          <a:srgbClr val="DADADA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рек">
  <a:themeElements>
    <a:clrScheme name="4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4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рек">
  <a:themeElements>
    <a:clrScheme name="5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5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рек">
  <a:themeElements>
    <a:clrScheme name="6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6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рек">
  <a:themeElements>
    <a:clrScheme name="7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7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Трек">
  <a:themeElements>
    <a:clrScheme name="8_Трек 1">
      <a:dk1>
        <a:srgbClr val="000000"/>
      </a:dk1>
      <a:lt1>
        <a:srgbClr val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FFFFFF"/>
      </a:accent3>
      <a:accent4>
        <a:srgbClr val="000000"/>
      </a:accent4>
      <a:accent5>
        <a:srgbClr val="CFD7C7"/>
      </a:accent5>
      <a:accent6>
        <a:srgbClr val="DC943F"/>
      </a:accent6>
      <a:hlink>
        <a:srgbClr val="8E58B6"/>
      </a:hlink>
      <a:folHlink>
        <a:srgbClr val="7F6F6F"/>
      </a:folHlink>
    </a:clrScheme>
    <a:fontScheme name="8_Трек">
      <a:majorFont>
        <a:latin typeface="Franklin Gothic Medium"/>
        <a:ea typeface=""/>
        <a:cs typeface=""/>
      </a:majorFont>
      <a:minorFont>
        <a:latin typeface="Franklin Gothic Boo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Трек 1">
        <a:dk1>
          <a:srgbClr val="000000"/>
        </a:dk1>
        <a:lt1>
          <a:srgbClr val="FFFFFF"/>
        </a:lt1>
        <a:dk2>
          <a:srgbClr val="444D26"/>
        </a:dk2>
        <a:lt2>
          <a:srgbClr val="FEFAC9"/>
        </a:lt2>
        <a:accent1>
          <a:srgbClr val="A5B592"/>
        </a:accent1>
        <a:accent2>
          <a:srgbClr val="F3A447"/>
        </a:accent2>
        <a:accent3>
          <a:srgbClr val="FFFFFF"/>
        </a:accent3>
        <a:accent4>
          <a:srgbClr val="000000"/>
        </a:accent4>
        <a:accent5>
          <a:srgbClr val="CFD7C7"/>
        </a:accent5>
        <a:accent6>
          <a:srgbClr val="DC943F"/>
        </a:accent6>
        <a:hlink>
          <a:srgbClr val="8E58B6"/>
        </a:hlink>
        <a:folHlink>
          <a:srgbClr val="7F6F6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Отчет мэра за 2011 год</Template>
  <TotalTime>15963</TotalTime>
  <Words>1592</Words>
  <Application>Microsoft Office PowerPoint</Application>
  <PresentationFormat>Экран (4:3)</PresentationFormat>
  <Paragraphs>314</Paragraphs>
  <Slides>54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5" baseType="lpstr">
      <vt:lpstr>1_Трек</vt:lpstr>
      <vt:lpstr>Трек</vt:lpstr>
      <vt:lpstr>2_Трек</vt:lpstr>
      <vt:lpstr>3_Трек</vt:lpstr>
      <vt:lpstr>4_Трек</vt:lpstr>
      <vt:lpstr>5_Трек</vt:lpstr>
      <vt:lpstr>6_Трек</vt:lpstr>
      <vt:lpstr>7_Трек</vt:lpstr>
      <vt:lpstr>8_Трек</vt:lpstr>
      <vt:lpstr>9_Трек</vt:lpstr>
      <vt:lpstr>Лист</vt:lpstr>
      <vt:lpstr>Презентация PowerPoint</vt:lpstr>
      <vt:lpstr>Численность постоянного населения  МО «Нукутский район», чел.</vt:lpstr>
      <vt:lpstr>Естественное движение населения, чел.</vt:lpstr>
      <vt:lpstr>Механическое движение населения, чел.</vt:lpstr>
      <vt:lpstr>Уровень зарегистрированной безработицы, %</vt:lpstr>
      <vt:lpstr>Среднесписочная численность работающих, чел.</vt:lpstr>
      <vt:lpstr>Средняя заработная плата, руб.</vt:lpstr>
      <vt:lpstr>Доходы консолидированного бюджета МО «Нукутский район», млн. руб.</vt:lpstr>
      <vt:lpstr>Консолидированный бюджет в разрезе налоговых доходов, млн. руб.</vt:lpstr>
      <vt:lpstr>Консолидированный бюджет в разрезе неналоговых доходов, млн. руб.</vt:lpstr>
      <vt:lpstr>Расходы консолидированного бюджета МО «Нукутский район», млн. руб.</vt:lpstr>
      <vt:lpstr>Отгрузка товаров, работ и услуг собственного производства, млрд. руб.</vt:lpstr>
      <vt:lpstr>Индекс промышленного производства, %</vt:lpstr>
      <vt:lpstr>Презентация PowerPoint</vt:lpstr>
      <vt:lpstr>Оборот розничной торговли, млн. руб.</vt:lpstr>
      <vt:lpstr>Оборот общественного питания, млн. руб.</vt:lpstr>
      <vt:lpstr>Инвестиции в основной капитал, млн. руб.</vt:lpstr>
      <vt:lpstr>Количество сельскохозяйственных организаций, ед.</vt:lpstr>
      <vt:lpstr>Презентация PowerPoint</vt:lpstr>
      <vt:lpstr>Динамика производства зерна, тонн</vt:lpstr>
      <vt:lpstr>Урожайность зерновых культур, цн/га</vt:lpstr>
      <vt:lpstr>Поголовье сельскохозяйственных животных, тыс. гол.</vt:lpstr>
      <vt:lpstr>Динамика производства мяса и молока, тонн</vt:lpstr>
      <vt:lpstr>Валовой выпуск сельскохозяйственной  продукции во всех категориях хозяйств, млн. руб.</vt:lpstr>
      <vt:lpstr>Объем государственной поддержки сельхозтоваропроизводителям, млн. руб.</vt:lpstr>
      <vt:lpstr>Ввод в действие жилых домов, кв. м.</vt:lpstr>
      <vt:lpstr>Презентация PowerPoint</vt:lpstr>
      <vt:lpstr>Презентация PowerPoint</vt:lpstr>
      <vt:lpstr>Численность обучающихся в образовательных учреждениях, чел.</vt:lpstr>
      <vt:lpstr>Охват детей в возрасте от 1 года до 6 лет дошкольными учреждениями, %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Доля населения систематически занимающегося физической культурой и спортом, %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Создание благоприятных условий для проживания населения</vt:lpstr>
      <vt:lpstr>Задача: Проектирование социально-значимых объектов                                                      (ПСД в наличии)</vt:lpstr>
      <vt:lpstr>Задача: Проектирование социально-значимых объектов                                                   (ПСД в разработке)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1100</cp:revision>
  <cp:lastPrinted>2020-03-06T03:56:47Z</cp:lastPrinted>
  <dcterms:created xsi:type="dcterms:W3CDTF">2013-04-10T07:15:40Z</dcterms:created>
  <dcterms:modified xsi:type="dcterms:W3CDTF">2021-04-08T03:53:24Z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