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  <p:sldMasterId id="2147483804" r:id="rId11"/>
    <p:sldMasterId id="2147483816" r:id="rId12"/>
    <p:sldMasterId id="2147483828" r:id="rId13"/>
    <p:sldMasterId id="2147483840" r:id="rId14"/>
    <p:sldMasterId id="2147483852" r:id="rId15"/>
    <p:sldMasterId id="2147483864" r:id="rId16"/>
    <p:sldMasterId id="2147483876" r:id="rId17"/>
    <p:sldMasterId id="2147483888" r:id="rId18"/>
    <p:sldMasterId id="2147483900" r:id="rId19"/>
    <p:sldMasterId id="2147483912" r:id="rId20"/>
    <p:sldMasterId id="2147483924" r:id="rId21"/>
    <p:sldMasterId id="2147483936" r:id="rId22"/>
    <p:sldMasterId id="2147483948" r:id="rId23"/>
    <p:sldMasterId id="2147483960" r:id="rId24"/>
    <p:sldMasterId id="2147483972" r:id="rId25"/>
    <p:sldMasterId id="2147483984" r:id="rId26"/>
    <p:sldMasterId id="2147483996" r:id="rId27"/>
    <p:sldMasterId id="2147484008" r:id="rId28"/>
    <p:sldMasterId id="2147484020" r:id="rId29"/>
  </p:sldMasterIdLst>
  <p:sldIdLst>
    <p:sldId id="260" r:id="rId30"/>
    <p:sldId id="294" r:id="rId31"/>
    <p:sldId id="262" r:id="rId32"/>
    <p:sldId id="263" r:id="rId33"/>
    <p:sldId id="266" r:id="rId34"/>
    <p:sldId id="265" r:id="rId35"/>
    <p:sldId id="268" r:id="rId36"/>
    <p:sldId id="269" r:id="rId37"/>
    <p:sldId id="270" r:id="rId38"/>
    <p:sldId id="271" r:id="rId39"/>
    <p:sldId id="272" r:id="rId40"/>
    <p:sldId id="273" r:id="rId41"/>
    <p:sldId id="274" r:id="rId42"/>
    <p:sldId id="275" r:id="rId43"/>
    <p:sldId id="276" r:id="rId44"/>
    <p:sldId id="277" r:id="rId45"/>
    <p:sldId id="295" r:id="rId46"/>
    <p:sldId id="296" r:id="rId47"/>
    <p:sldId id="278" r:id="rId48"/>
    <p:sldId id="279" r:id="rId49"/>
    <p:sldId id="280" r:id="rId50"/>
    <p:sldId id="281" r:id="rId51"/>
    <p:sldId id="282" r:id="rId52"/>
    <p:sldId id="283" r:id="rId53"/>
    <p:sldId id="284" r:id="rId54"/>
    <p:sldId id="285" r:id="rId55"/>
    <p:sldId id="286" r:id="rId56"/>
    <p:sldId id="287" r:id="rId57"/>
    <p:sldId id="288" r:id="rId58"/>
    <p:sldId id="289" r:id="rId59"/>
    <p:sldId id="290" r:id="rId60"/>
    <p:sldId id="291" r:id="rId61"/>
    <p:sldId id="292" r:id="rId62"/>
    <p:sldId id="293" r:id="rId63"/>
    <p:sldId id="267" r:id="rId64"/>
  </p:sldIdLst>
  <p:sldSz cx="9144000" cy="6858000" type="screen4x3"/>
  <p:notesSz cx="6858000" cy="9144000"/>
  <p:defaultTextStyle>
    <a:defPPr>
      <a:defRPr lang="ru-RU"/>
    </a:defPPr>
    <a:lvl1pPr marL="0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77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16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55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92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32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71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08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71" d="100"/>
          <a:sy n="71" d="100"/>
        </p:scale>
        <p:origin x="-1944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0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5.xml"/><Relationship Id="rId42" Type="http://schemas.openxmlformats.org/officeDocument/2006/relationships/slide" Target="slides/slide13.xml"/><Relationship Id="rId47" Type="http://schemas.openxmlformats.org/officeDocument/2006/relationships/slide" Target="slides/slide18.xml"/><Relationship Id="rId50" Type="http://schemas.openxmlformats.org/officeDocument/2006/relationships/slide" Target="slides/slide21.xml"/><Relationship Id="rId55" Type="http://schemas.openxmlformats.org/officeDocument/2006/relationships/slide" Target="slides/slide26.xml"/><Relationship Id="rId63" Type="http://schemas.openxmlformats.org/officeDocument/2006/relationships/slide" Target="slides/slide34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slide" Target="slides/slide16.xml"/><Relationship Id="rId53" Type="http://schemas.openxmlformats.org/officeDocument/2006/relationships/slide" Target="slides/slide24.xml"/><Relationship Id="rId58" Type="http://schemas.openxmlformats.org/officeDocument/2006/relationships/slide" Target="slides/slide29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7.xml"/><Relationship Id="rId49" Type="http://schemas.openxmlformats.org/officeDocument/2006/relationships/slide" Target="slides/slide20.xml"/><Relationship Id="rId57" Type="http://schemas.openxmlformats.org/officeDocument/2006/relationships/slide" Target="slides/slide28.xml"/><Relationship Id="rId61" Type="http://schemas.openxmlformats.org/officeDocument/2006/relationships/slide" Target="slides/slide3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2.xml"/><Relationship Id="rId44" Type="http://schemas.openxmlformats.org/officeDocument/2006/relationships/slide" Target="slides/slide15.xml"/><Relationship Id="rId52" Type="http://schemas.openxmlformats.org/officeDocument/2006/relationships/slide" Target="slides/slide23.xml"/><Relationship Id="rId60" Type="http://schemas.openxmlformats.org/officeDocument/2006/relationships/slide" Target="slides/slide31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slide" Target="slides/slide14.xml"/><Relationship Id="rId48" Type="http://schemas.openxmlformats.org/officeDocument/2006/relationships/slide" Target="slides/slide19.xml"/><Relationship Id="rId56" Type="http://schemas.openxmlformats.org/officeDocument/2006/relationships/slide" Target="slides/slide27.xml"/><Relationship Id="rId64" Type="http://schemas.openxmlformats.org/officeDocument/2006/relationships/slide" Target="slides/slide3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slide" Target="slides/slide17.xml"/><Relationship Id="rId59" Type="http://schemas.openxmlformats.org/officeDocument/2006/relationships/slide" Target="slides/slide30.xml"/><Relationship Id="rId67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2.xml"/><Relationship Id="rId54" Type="http://schemas.openxmlformats.org/officeDocument/2006/relationships/slide" Target="slides/slide25.xml"/><Relationship Id="rId62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90785342707442"/>
          <c:y val="0.13116508658868559"/>
          <c:w val="0.48312630234830939"/>
          <c:h val="0.556242261276315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0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89028.800000000003</c:v>
                </c:pt>
                <c:pt idx="1">
                  <c:v>12869.7</c:v>
                </c:pt>
                <c:pt idx="2">
                  <c:v>1101862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745472"/>
        <c:axId val="26788608"/>
      </c:barChart>
      <c:catAx>
        <c:axId val="26745472"/>
        <c:scaling>
          <c:orientation val="minMax"/>
        </c:scaling>
        <c:delete val="0"/>
        <c:axPos val="b"/>
        <c:majorTickMark val="out"/>
        <c:minorTickMark val="none"/>
        <c:tickLblPos val="nextTo"/>
        <c:crossAx val="26788608"/>
        <c:crosses val="autoZero"/>
        <c:auto val="1"/>
        <c:lblAlgn val="ctr"/>
        <c:lblOffset val="100"/>
        <c:noMultiLvlLbl val="0"/>
      </c:catAx>
      <c:valAx>
        <c:axId val="26788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7454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тыс.рублей</c:v>
                </c:pt>
              </c:strCache>
            </c:strRef>
          </c:tx>
          <c:dPt>
            <c:idx val="1"/>
            <c:bubble3D val="0"/>
            <c:explosion val="18"/>
          </c:dPt>
          <c:dPt>
            <c:idx val="2"/>
            <c:bubble3D val="0"/>
            <c:explosion val="27"/>
          </c:dPt>
          <c:dLbls>
            <c:txPr>
              <a:bodyPr/>
              <a:lstStyle/>
              <a:p>
                <a:pPr>
                  <a:defRPr sz="1200" b="0">
                    <a:solidFill>
                      <a:srgbClr val="0070C0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Лист1!$A$2:$A$14</c:f>
              <c:strCache>
                <c:ptCount val="13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ПАТЕНТ</c:v>
                </c:pt>
                <c:pt idx="6">
                  <c:v>ГОСПОШЛ.</c:v>
                </c:pt>
                <c:pt idx="7">
                  <c:v>ДОХ-ДЫ ОТ ИСП-Я МУН ИМУЩ-ВА</c:v>
                </c:pt>
                <c:pt idx="8">
                  <c:v>НЕГАТ.ВОЗД.НА ОКР.СР-ДУ</c:v>
                </c:pt>
                <c:pt idx="9">
                  <c:v>ДОХ.ОТ ОКАЗ.ПЛ.УСЛУГ</c:v>
                </c:pt>
                <c:pt idx="10">
                  <c:v>ДОХ.ОТ ПРОДАЖ.МУН.ИМУЩ-ВА</c:v>
                </c:pt>
                <c:pt idx="11">
                  <c:v>ШТРАФЫ</c:v>
                </c:pt>
                <c:pt idx="12">
                  <c:v>ПР.НЕНАЛОГ.ДОХОДЫ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74281.5</c:v>
                </c:pt>
                <c:pt idx="1">
                  <c:v>58.5</c:v>
                </c:pt>
                <c:pt idx="2">
                  <c:v>11010.7</c:v>
                </c:pt>
                <c:pt idx="3">
                  <c:v>-31.4</c:v>
                </c:pt>
                <c:pt idx="4">
                  <c:v>416.8</c:v>
                </c:pt>
                <c:pt idx="5">
                  <c:v>1044.3</c:v>
                </c:pt>
                <c:pt idx="6">
                  <c:v>2248.5</c:v>
                </c:pt>
                <c:pt idx="7">
                  <c:v>9123.2000000000007</c:v>
                </c:pt>
                <c:pt idx="8">
                  <c:v>31</c:v>
                </c:pt>
                <c:pt idx="9">
                  <c:v>297.60000000000002</c:v>
                </c:pt>
                <c:pt idx="10">
                  <c:v>1662.7</c:v>
                </c:pt>
                <c:pt idx="11">
                  <c:v>415.3</c:v>
                </c:pt>
                <c:pt idx="12">
                  <c:v>1339.8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9230778223991538"/>
          <c:y val="0.40597539543057998"/>
          <c:w val="0.41641036067967829"/>
          <c:h val="0.28295254833040456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77"/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9210830916695604"/>
                  <c:y val="0.15166901711912878"/>
                </c:manualLayout>
              </c:layout>
              <c:tx>
                <c:rich>
                  <a:bodyPr/>
                  <a:lstStyle/>
                  <a:p>
                    <a:pPr>
                      <a:defRPr sz="1000" b="1" i="1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dirty="0"/>
                      <a:t>Государственное </a:t>
                    </a:r>
                    <a:r>
                      <a:rPr lang="ru-RU" dirty="0" smtClean="0"/>
                      <a:t>управление</a:t>
                    </a:r>
                    <a:r>
                      <a:rPr lang="ru-RU" dirty="0"/>
                      <a:t>;</a:t>
                    </a:r>
                  </a:p>
                  <a:p>
                    <a:pPr>
                      <a:defRPr sz="1000" b="1" i="1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dirty="0" smtClean="0"/>
                      <a:t>8,91 </a:t>
                    </a:r>
                    <a:r>
                      <a:rPr lang="ru-RU" dirty="0"/>
                      <a:t>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512436690348153"/>
                  <c:y val="0.26382320680064247"/>
                </c:manualLayout>
              </c:layout>
              <c:tx>
                <c:rich>
                  <a:bodyPr/>
                  <a:lstStyle/>
                  <a:p>
                    <a:pPr>
                      <a:defRPr sz="1000" b="1" i="1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dirty="0"/>
                      <a:t>Национальная экономика; </a:t>
                    </a:r>
                  </a:p>
                  <a:p>
                    <a:pPr>
                      <a:defRPr sz="1000" b="1" i="1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dirty="0" smtClean="0"/>
                      <a:t>0,02 </a:t>
                    </a:r>
                    <a:r>
                      <a:rPr lang="ru-RU" dirty="0"/>
                      <a:t>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248680060553601E-2"/>
                  <c:y val="8.3751943133646534E-2"/>
                </c:manualLayout>
              </c:layout>
              <c:tx>
                <c:rich>
                  <a:bodyPr/>
                  <a:lstStyle/>
                  <a:p>
                    <a:pPr>
                      <a:defRPr sz="1000" b="1" i="1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dirty="0"/>
                      <a:t>Образование; </a:t>
                    </a:r>
                  </a:p>
                  <a:p>
                    <a:pPr>
                      <a:defRPr sz="1000" b="1" i="1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dirty="0" smtClean="0"/>
                      <a:t>71,0 </a:t>
                    </a:r>
                    <a:r>
                      <a:rPr lang="ru-RU" dirty="0"/>
                      <a:t>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1741144626065992E-2"/>
                  <c:y val="0.14344500874121852"/>
                </c:manualLayout>
              </c:layout>
              <c:tx>
                <c:rich>
                  <a:bodyPr/>
                  <a:lstStyle/>
                  <a:p>
                    <a:pPr>
                      <a:defRPr sz="1000" b="1" i="1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dirty="0"/>
                      <a:t>Культура и кинематография; </a:t>
                    </a:r>
                    <a:r>
                      <a:rPr lang="ru-RU" dirty="0" smtClean="0"/>
                      <a:t>3,31 </a:t>
                    </a:r>
                    <a:r>
                      <a:rPr lang="ru-RU" dirty="0"/>
                      <a:t>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3930060790581647"/>
                  <c:y val="7.5250589282665984E-3"/>
                </c:manualLayout>
              </c:layout>
              <c:tx>
                <c:rich>
                  <a:bodyPr/>
                  <a:lstStyle/>
                  <a:p>
                    <a:pPr>
                      <a:defRPr sz="1000" b="1" i="1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dirty="0"/>
                      <a:t>Социальная политика; </a:t>
                    </a:r>
                  </a:p>
                  <a:p>
                    <a:pPr>
                      <a:defRPr sz="1000" b="1" i="1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dirty="0" smtClean="0"/>
                      <a:t>1,48 </a:t>
                    </a:r>
                    <a:r>
                      <a:rPr lang="ru-RU" dirty="0"/>
                      <a:t>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4152969927737077"/>
                  <c:y val="-9.9887217524874394E-2"/>
                </c:manualLayout>
              </c:layout>
              <c:tx>
                <c:rich>
                  <a:bodyPr/>
                  <a:lstStyle/>
                  <a:p>
                    <a:pPr>
                      <a:defRPr sz="1000" b="1" i="1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dirty="0"/>
                      <a:t>Физическая культура и спорт; </a:t>
                    </a:r>
                  </a:p>
                  <a:p>
                    <a:pPr>
                      <a:defRPr sz="1000" b="1" i="1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dirty="0" smtClean="0"/>
                      <a:t>0,13 </a:t>
                    </a:r>
                    <a:r>
                      <a:rPr lang="ru-RU" dirty="0"/>
                      <a:t>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1091585095367261"/>
                  <c:y val="-0.26593450072472286"/>
                </c:manualLayout>
              </c:layout>
              <c:tx>
                <c:rich>
                  <a:bodyPr/>
                  <a:lstStyle/>
                  <a:p>
                    <a:pPr>
                      <a:defRPr sz="1000" b="1" i="1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dirty="0"/>
                      <a:t>Средства массовой информации; </a:t>
                    </a:r>
                  </a:p>
                  <a:p>
                    <a:pPr>
                      <a:defRPr sz="1000" b="1" i="1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dirty="0" smtClean="0"/>
                      <a:t>0,39 </a:t>
                    </a:r>
                    <a:r>
                      <a:rPr lang="ru-RU" dirty="0"/>
                      <a:t>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7953631838928356E-2"/>
                  <c:y val="-0.25411309593763465"/>
                </c:manualLayout>
              </c:layout>
              <c:tx>
                <c:rich>
                  <a:bodyPr/>
                  <a:lstStyle/>
                  <a:p>
                    <a:pPr>
                      <a:defRPr sz="1000" b="1" i="1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dirty="0"/>
                      <a:t>Межбюджетные трансферты; </a:t>
                    </a:r>
                    <a:r>
                      <a:rPr lang="ru-RU" dirty="0" smtClean="0"/>
                      <a:t>10,75 </a:t>
                    </a:r>
                    <a:r>
                      <a:rPr lang="ru-RU" dirty="0"/>
                      <a:t>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39493522785218022"/>
                  <c:y val="-0.18357797626043021"/>
                </c:manualLayout>
              </c:layout>
              <c:tx>
                <c:rich>
                  <a:bodyPr/>
                  <a:lstStyle/>
                  <a:p>
                    <a:pPr>
                      <a:defRPr sz="1000" b="1" i="1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dirty="0"/>
                      <a:t>Национальная безопасность и правоохранительная</a:t>
                    </a:r>
                    <a:r>
                      <a:rPr lang="ru-RU" baseline="0" dirty="0"/>
                      <a:t> деятельность; </a:t>
                    </a:r>
                    <a:r>
                      <a:rPr lang="ru-RU" baseline="0" dirty="0" smtClean="0"/>
                      <a:t>0,69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38280948134573062"/>
                  <c:y val="-4.668488267324793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Охрана окружающей среды;</a:t>
                    </a:r>
                  </a:p>
                  <a:p>
                    <a:r>
                      <a:rPr lang="ru-RU" b="1" dirty="0" smtClean="0"/>
                      <a:t>1,35 </a:t>
                    </a:r>
                    <a:r>
                      <a:rPr lang="ru-RU" b="1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1289560125008212"/>
                  <c:y val="-0.23738551337799194"/>
                </c:manualLayout>
              </c:layout>
              <c:tx>
                <c:rich>
                  <a:bodyPr/>
                  <a:lstStyle/>
                  <a:p>
                    <a:r>
                      <a:rPr lang="ru-RU" b="1" i="1" dirty="0"/>
                      <a:t>Жилищно-коммунальное хозяйство; </a:t>
                    </a:r>
                    <a:r>
                      <a:rPr lang="ru-RU" b="1" i="1" dirty="0" smtClean="0"/>
                      <a:t>1,96 </a:t>
                    </a:r>
                    <a:r>
                      <a:rPr lang="ru-RU" b="1" i="1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30649872207571194"/>
                  <c:y val="3.0027421945391153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Национальная оборона; </a:t>
                    </a:r>
                    <a:r>
                      <a:rPr lang="ru-RU" b="1" dirty="0" smtClean="0"/>
                      <a:t>0,01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1"/>
          </c:dLbls>
          <c:val>
            <c:numRef>
              <c:f>Исполнение!$B$1:$B$12</c:f>
              <c:numCache>
                <c:formatCode>0.00%</c:formatCode>
                <c:ptCount val="12"/>
                <c:pt idx="0">
                  <c:v>8.0800000000000052E-2</c:v>
                </c:pt>
                <c:pt idx="1">
                  <c:v>4.0000000000000024E-4</c:v>
                </c:pt>
                <c:pt idx="2">
                  <c:v>0.76770000000000038</c:v>
                </c:pt>
                <c:pt idx="3">
                  <c:v>2.5600000000000012E-2</c:v>
                </c:pt>
                <c:pt idx="4">
                  <c:v>1.2500000000000004E-2</c:v>
                </c:pt>
                <c:pt idx="5">
                  <c:v>8.1000000000000048E-3</c:v>
                </c:pt>
                <c:pt idx="6">
                  <c:v>3.7000000000000019E-3</c:v>
                </c:pt>
                <c:pt idx="7">
                  <c:v>9.5000000000000043E-2</c:v>
                </c:pt>
                <c:pt idx="8">
                  <c:v>4.7000000000000019E-3</c:v>
                </c:pt>
                <c:pt idx="9">
                  <c:v>9.0000000000000084E-4</c:v>
                </c:pt>
                <c:pt idx="10">
                  <c:v>1.0000000000000006E-4</c:v>
                </c:pt>
                <c:pt idx="11">
                  <c:v>4.0000000000000024E-4</c:v>
                </c:pt>
              </c:numCache>
            </c:numRef>
          </c:val>
        </c:ser>
        <c:dLbls>
          <c:showLegendKey val="0"/>
          <c:showVal val="1"/>
          <c:showCatName val="0"/>
          <c:showSerName val="1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1999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04" tIns="0" rIns="45704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04" tIns="0" rIns="45704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039" indent="0" algn="ctr">
              <a:buNone/>
            </a:lvl2pPr>
            <a:lvl3pPr marL="914077" indent="0" algn="ctr">
              <a:buNone/>
            </a:lvl3pPr>
            <a:lvl4pPr marL="1371116" indent="0" algn="ctr">
              <a:buNone/>
            </a:lvl4pPr>
            <a:lvl5pPr marL="1828155" indent="0" algn="ctr">
              <a:buNone/>
            </a:lvl5pPr>
            <a:lvl6pPr marL="2285192" indent="0" algn="ctr">
              <a:buNone/>
            </a:lvl6pPr>
            <a:lvl7pPr marL="2742232" indent="0" algn="ctr">
              <a:buNone/>
            </a:lvl7pPr>
            <a:lvl8pPr marL="3199271" indent="0" algn="ctr">
              <a:buNone/>
            </a:lvl8pPr>
            <a:lvl9pPr marL="3656308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9"/>
            <a:ext cx="2002464" cy="226903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7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1999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04" tIns="0" rIns="45704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04" tIns="0" rIns="45704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039" indent="0" algn="ctr">
              <a:buNone/>
            </a:lvl2pPr>
            <a:lvl3pPr marL="914077" indent="0" algn="ctr">
              <a:buNone/>
            </a:lvl3pPr>
            <a:lvl4pPr marL="1371116" indent="0" algn="ctr">
              <a:buNone/>
            </a:lvl4pPr>
            <a:lvl5pPr marL="1828155" indent="0" algn="ctr">
              <a:buNone/>
            </a:lvl5pPr>
            <a:lvl6pPr marL="2285192" indent="0" algn="ctr">
              <a:buNone/>
            </a:lvl6pPr>
            <a:lvl7pPr marL="2742232" indent="0" algn="ctr">
              <a:buNone/>
            </a:lvl7pPr>
            <a:lvl8pPr marL="3199271" indent="0" algn="ctr">
              <a:buNone/>
            </a:lvl8pPr>
            <a:lvl9pPr marL="3656308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9"/>
            <a:ext cx="2002464" cy="226903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/>
              <a:pPr/>
              <a:t>20.06.2024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7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750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024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9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3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3"/>
            <a:ext cx="2002464" cy="226903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1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295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9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455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9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9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2386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542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169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8"/>
            <a:ext cx="5897880" cy="602512"/>
          </a:xfrm>
        </p:spPr>
        <p:txBody>
          <a:bodyPr rot="0" spcFirstLastPara="0" vertOverflow="overflow" horzOverflow="overflow" vert="horz" wrap="square" lIns="45704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638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4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8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100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100" y="3283635"/>
            <a:ext cx="3429000" cy="1920240"/>
          </a:xfrm>
        </p:spPr>
        <p:txBody>
          <a:bodyPr rot="0" spcFirstLastPara="0" vertOverflow="overflow" horzOverflow="overflow" vert="horz" wrap="square" lIns="82267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F4E7ED"/>
                </a:solidFill>
              </a:rPr>
              <a:pPr/>
              <a:t>20.06.2024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4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43474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1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2" y="274956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9"/>
            <a:ext cx="2002464" cy="226903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2" y="274956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9"/>
            <a:ext cx="2002464" cy="226903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4358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1999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04" tIns="0" rIns="45704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04" tIns="0" rIns="45704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039" indent="0" algn="ctr">
              <a:buNone/>
            </a:lvl2pPr>
            <a:lvl3pPr marL="914077" indent="0" algn="ctr">
              <a:buNone/>
            </a:lvl3pPr>
            <a:lvl4pPr marL="1371116" indent="0" algn="ctr">
              <a:buNone/>
            </a:lvl4pPr>
            <a:lvl5pPr marL="1828155" indent="0" algn="ctr">
              <a:buNone/>
            </a:lvl5pPr>
            <a:lvl6pPr marL="2285192" indent="0" algn="ctr">
              <a:buNone/>
            </a:lvl6pPr>
            <a:lvl7pPr marL="2742232" indent="0" algn="ctr">
              <a:buNone/>
            </a:lvl7pPr>
            <a:lvl8pPr marL="3199271" indent="0" algn="ctr">
              <a:buNone/>
            </a:lvl8pPr>
            <a:lvl9pPr marL="3656308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9"/>
            <a:ext cx="2002464" cy="226903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/>
              <a:pPr/>
              <a:t>20.06.2024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7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379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9875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9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3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3"/>
            <a:ext cx="2002464" cy="226903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1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28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9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028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9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9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5226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24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8435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8"/>
            <a:ext cx="5897880" cy="602512"/>
          </a:xfrm>
        </p:spPr>
        <p:txBody>
          <a:bodyPr rot="0" spcFirstLastPara="0" vertOverflow="overflow" horzOverflow="overflow" vert="horz" wrap="square" lIns="45704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75692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4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8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100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100" y="3283635"/>
            <a:ext cx="3429000" cy="1920240"/>
          </a:xfrm>
        </p:spPr>
        <p:txBody>
          <a:bodyPr rot="0" spcFirstLastPara="0" vertOverflow="overflow" horzOverflow="overflow" vert="horz" wrap="square" lIns="82267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F4E7ED"/>
                </a:solidFill>
              </a:rPr>
              <a:pPr/>
              <a:t>20.06.2024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4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24104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1999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04" tIns="0" rIns="45704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04" tIns="0" rIns="45704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039" indent="0" algn="ctr">
              <a:buNone/>
            </a:lvl2pPr>
            <a:lvl3pPr marL="914077" indent="0" algn="ctr">
              <a:buNone/>
            </a:lvl3pPr>
            <a:lvl4pPr marL="1371116" indent="0" algn="ctr">
              <a:buNone/>
            </a:lvl4pPr>
            <a:lvl5pPr marL="1828155" indent="0" algn="ctr">
              <a:buNone/>
            </a:lvl5pPr>
            <a:lvl6pPr marL="2285192" indent="0" algn="ctr">
              <a:buNone/>
            </a:lvl6pPr>
            <a:lvl7pPr marL="2742232" indent="0" algn="ctr">
              <a:buNone/>
            </a:lvl7pPr>
            <a:lvl8pPr marL="3199271" indent="0" algn="ctr">
              <a:buNone/>
            </a:lvl8pPr>
            <a:lvl9pPr marL="3656308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9"/>
            <a:ext cx="2002464" cy="226903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/>
              <a:pPr/>
              <a:t>20.06.2024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7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904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9239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2" y="274956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9"/>
            <a:ext cx="2002464" cy="226903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2966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9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039" indent="0" algn="ctr">
              <a:buNone/>
            </a:lvl2pPr>
            <a:lvl3pPr marL="914077" indent="0" algn="ctr">
              <a:buNone/>
            </a:lvl3pPr>
            <a:lvl4pPr marL="1371116" indent="0" algn="ctr">
              <a:buNone/>
            </a:lvl4pPr>
            <a:lvl5pPr marL="1828155" indent="0" algn="ctr">
              <a:buNone/>
            </a:lvl5pPr>
            <a:lvl6pPr marL="2285192" indent="0" algn="ctr">
              <a:buNone/>
            </a:lvl6pPr>
            <a:lvl7pPr marL="2742232" indent="0" algn="ctr">
              <a:buNone/>
            </a:lvl7pPr>
            <a:lvl8pPr marL="3199271" indent="0" algn="ctr">
              <a:buNone/>
            </a:lvl8pPr>
            <a:lvl9pPr marL="3656308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C6B58C-9DB0-48DF-8732-0DC3C8442DE0}" type="datetime1">
              <a:rPr lang="ru-RU" smtClean="0">
                <a:solidFill>
                  <a:srgbClr val="696464"/>
                </a:solidFill>
              </a:rPr>
              <a:pPr>
                <a:defRPr/>
              </a:pPr>
              <a:t>20.06.2024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135176-1600-47F7-91CA-F35E2688DC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2" y="1449306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932" y="1396724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932" y="2976653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6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19206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095E17-4DDD-4891-81F7-C12115CE3382}" type="datetime1">
              <a:rPr lang="ru-RU" smtClean="0">
                <a:solidFill>
                  <a:srgbClr val="696464"/>
                </a:solidFill>
              </a:rPr>
              <a:pPr>
                <a:defRPr/>
              </a:pPr>
              <a:t>20.06.2024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3E098-67D9-46AC-9287-319EFDE60F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288022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9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3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43"/>
            <a:ext cx="7772400" cy="1338263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04BC5E-ADB3-450D-AB26-893FF5BF903A}" type="datetime1">
              <a:rPr lang="ru-RU" smtClean="0">
                <a:solidFill>
                  <a:srgbClr val="696464"/>
                </a:solidFill>
              </a:rPr>
              <a:pPr>
                <a:defRPr/>
              </a:pPr>
              <a:t>20.06.2024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5" y="2376831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148" y="2341481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08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5A068D24-C93B-44AD-9DEB-1C7FC62A8B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183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76BDCD-ED5F-41FA-8EB9-1522088556BA}" type="datetime1">
              <a:rPr lang="ru-RU" smtClean="0">
                <a:solidFill>
                  <a:srgbClr val="696464"/>
                </a:solidFill>
              </a:rPr>
              <a:pPr>
                <a:defRPr/>
              </a:pPr>
              <a:t>20.06.2024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0332F-240A-4174-97ED-D2A678E215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4695129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08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08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2A47B8-0833-4AEE-9DE8-B0DD397F2B29}" type="datetime1">
              <a:rPr lang="ru-RU" smtClean="0">
                <a:solidFill>
                  <a:srgbClr val="696464"/>
                </a:solidFill>
              </a:rPr>
              <a:pPr>
                <a:defRPr/>
              </a:pPr>
              <a:t>20.06.2024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DB481-222A-4B23-B09B-6DD448A918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1650605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CC476D-F07A-4ACD-A2C4-78E558EA56CB}" type="datetime1">
              <a:rPr lang="ru-RU" smtClean="0">
                <a:solidFill>
                  <a:srgbClr val="696464"/>
                </a:solidFill>
              </a:rPr>
              <a:pPr>
                <a:defRPr/>
              </a:pPr>
              <a:t>20.06.2024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3628E-F5AD-4B0F-B1C3-E7D02C30DE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91295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210CB5-029B-47D4-B251-007E9077F70D}" type="datetime1">
              <a:rPr lang="ru-RU" smtClean="0">
                <a:solidFill>
                  <a:srgbClr val="696464"/>
                </a:solidFill>
              </a:rPr>
              <a:pPr>
                <a:defRPr/>
              </a:pPr>
              <a:t>20.06.2024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2C3A7-1846-4832-91AE-F8F5A41B50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97157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E84973-30CD-4CED-94FA-4C8BA552750F}" type="datetime1">
              <a:rPr lang="ru-RU" smtClean="0">
                <a:solidFill>
                  <a:srgbClr val="696464"/>
                </a:solidFill>
              </a:rPr>
              <a:pPr>
                <a:defRPr/>
              </a:pPr>
              <a:t>20.06.2024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8440A-AD73-4E7A-BBAD-3254881A58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0312635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4752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3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AB4761-DC1D-49DE-BB97-B8D3664059C5}" type="datetime1">
              <a:rPr lang="ru-RU" smtClean="0">
                <a:solidFill>
                  <a:srgbClr val="696464"/>
                </a:solidFill>
              </a:rPr>
              <a:pPr>
                <a:defRPr/>
              </a:pPr>
              <a:t>20.06.2024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CA4C9887-A3C5-46CA-958C-5BA983CE62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510" y="4650480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511" y="4773231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9" y="66678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366361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B24414-637E-4C1F-950C-26D635FBECBB}" type="datetime1">
              <a:rPr lang="ru-RU" smtClean="0">
                <a:solidFill>
                  <a:srgbClr val="696464"/>
                </a:solidFill>
              </a:rPr>
              <a:pPr>
                <a:defRPr/>
              </a:pPr>
              <a:t>20.06.2024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74FBB-D90B-4749-B930-ECAB890568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77439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3F8DAE-AC3A-46F0-893F-C24ABAC91F6A}" type="datetime1">
              <a:rPr lang="ru-RU" smtClean="0">
                <a:solidFill>
                  <a:srgbClr val="696464"/>
                </a:solidFill>
              </a:rPr>
              <a:pPr>
                <a:defRPr/>
              </a:pPr>
              <a:t>20.06.2024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70310-DF68-49F2-B718-A6F791DF62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8230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9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039" indent="0" algn="ctr">
              <a:buNone/>
            </a:lvl2pPr>
            <a:lvl3pPr marL="914077" indent="0" algn="ctr">
              <a:buNone/>
            </a:lvl3pPr>
            <a:lvl4pPr marL="1371116" indent="0" algn="ctr">
              <a:buNone/>
            </a:lvl4pPr>
            <a:lvl5pPr marL="1828155" indent="0" algn="ctr">
              <a:buNone/>
            </a:lvl5pPr>
            <a:lvl6pPr marL="2285192" indent="0" algn="ctr">
              <a:buNone/>
            </a:lvl6pPr>
            <a:lvl7pPr marL="2742232" indent="0" algn="ctr">
              <a:buNone/>
            </a:lvl7pPr>
            <a:lvl8pPr marL="3199271" indent="0" algn="ctr">
              <a:buNone/>
            </a:lvl8pPr>
            <a:lvl9pPr marL="3656308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C6B58C-9DB0-48DF-8732-0DC3C8442DE0}" type="datetime1">
              <a:rPr lang="ru-RU" smtClean="0">
                <a:solidFill>
                  <a:srgbClr val="696464"/>
                </a:solidFill>
              </a:rPr>
              <a:pPr>
                <a:defRPr/>
              </a:pPr>
              <a:t>20.06.2024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135176-1600-47F7-91CA-F35E2688DC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2" y="1449306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932" y="1396723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932" y="2976650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4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34971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095E17-4DDD-4891-81F7-C12115CE3382}" type="datetime1">
              <a:rPr lang="ru-RU" smtClean="0">
                <a:solidFill>
                  <a:srgbClr val="696464"/>
                </a:solidFill>
              </a:rPr>
              <a:pPr>
                <a:defRPr/>
              </a:pPr>
              <a:t>20.06.2024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3E098-67D9-46AC-9287-319EFDE60F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6037986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9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3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40"/>
            <a:ext cx="7772400" cy="1338263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04BC5E-ADB3-450D-AB26-893FF5BF903A}" type="datetime1">
              <a:rPr lang="ru-RU" smtClean="0">
                <a:solidFill>
                  <a:srgbClr val="696464"/>
                </a:solidFill>
              </a:rPr>
              <a:pPr>
                <a:defRPr/>
              </a:pPr>
              <a:t>20.06.2024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5" y="2376831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148" y="234147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08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5A068D24-C93B-44AD-9DEB-1C7FC62A8B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475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76BDCD-ED5F-41FA-8EB9-1522088556BA}" type="datetime1">
              <a:rPr lang="ru-RU" smtClean="0">
                <a:solidFill>
                  <a:srgbClr val="696464"/>
                </a:solidFill>
              </a:rPr>
              <a:pPr>
                <a:defRPr/>
              </a:pPr>
              <a:t>20.06.2024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0332F-240A-4174-97ED-D2A678E215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5367806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08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08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2A47B8-0833-4AEE-9DE8-B0DD397F2B29}" type="datetime1">
              <a:rPr lang="ru-RU" smtClean="0">
                <a:solidFill>
                  <a:srgbClr val="696464"/>
                </a:solidFill>
              </a:rPr>
              <a:pPr>
                <a:defRPr/>
              </a:pPr>
              <a:t>20.06.2024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DB481-222A-4B23-B09B-6DD448A918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4220736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CC476D-F07A-4ACD-A2C4-78E558EA56CB}" type="datetime1">
              <a:rPr lang="ru-RU" smtClean="0">
                <a:solidFill>
                  <a:srgbClr val="696464"/>
                </a:solidFill>
              </a:rPr>
              <a:pPr>
                <a:defRPr/>
              </a:pPr>
              <a:t>20.06.2024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3628E-F5AD-4B0F-B1C3-E7D02C30DE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34280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210CB5-029B-47D4-B251-007E9077F70D}" type="datetime1">
              <a:rPr lang="ru-RU" smtClean="0">
                <a:solidFill>
                  <a:srgbClr val="696464"/>
                </a:solidFill>
              </a:rPr>
              <a:pPr>
                <a:defRPr/>
              </a:pPr>
              <a:t>20.06.2024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2C3A7-1846-4832-91AE-F8F5A41B50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1627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9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3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3"/>
            <a:ext cx="2002464" cy="226903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1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98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E84973-30CD-4CED-94FA-4C8BA552750F}" type="datetime1">
              <a:rPr lang="ru-RU" smtClean="0">
                <a:solidFill>
                  <a:srgbClr val="696464"/>
                </a:solidFill>
              </a:rPr>
              <a:pPr>
                <a:defRPr/>
              </a:pPr>
              <a:t>20.06.2024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8440A-AD73-4E7A-BBAD-3254881A58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8246289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3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AB4761-DC1D-49DE-BB97-B8D3664059C5}" type="datetime1">
              <a:rPr lang="ru-RU" smtClean="0">
                <a:solidFill>
                  <a:srgbClr val="696464"/>
                </a:solidFill>
              </a:rPr>
              <a:pPr>
                <a:defRPr/>
              </a:pPr>
              <a:t>20.06.2024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CA4C9887-A3C5-46CA-958C-5BA983CE62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510" y="4650477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511" y="4773228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9" y="66678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0506995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B24414-637E-4C1F-950C-26D635FBECBB}" type="datetime1">
              <a:rPr lang="ru-RU" smtClean="0">
                <a:solidFill>
                  <a:srgbClr val="696464"/>
                </a:solidFill>
              </a:rPr>
              <a:pPr>
                <a:defRPr/>
              </a:pPr>
              <a:t>20.06.2024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74FBB-D90B-4749-B930-ECAB890568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47481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3F8DAE-AC3A-46F0-893F-C24ABAC91F6A}" type="datetime1">
              <a:rPr lang="ru-RU" smtClean="0">
                <a:solidFill>
                  <a:srgbClr val="696464"/>
                </a:solidFill>
              </a:rPr>
              <a:pPr>
                <a:defRPr/>
              </a:pPr>
              <a:t>20.06.2024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70310-DF68-49F2-B718-A6F791DF62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04189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1999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04" tIns="0" rIns="45704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04" tIns="0" rIns="45704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039" indent="0" algn="ctr">
              <a:buNone/>
            </a:lvl2pPr>
            <a:lvl3pPr marL="914077" indent="0" algn="ctr">
              <a:buNone/>
            </a:lvl3pPr>
            <a:lvl4pPr marL="1371116" indent="0" algn="ctr">
              <a:buNone/>
            </a:lvl4pPr>
            <a:lvl5pPr marL="1828155" indent="0" algn="ctr">
              <a:buNone/>
            </a:lvl5pPr>
            <a:lvl6pPr marL="2285192" indent="0" algn="ctr">
              <a:buNone/>
            </a:lvl6pPr>
            <a:lvl7pPr marL="2742232" indent="0" algn="ctr">
              <a:buNone/>
            </a:lvl7pPr>
            <a:lvl8pPr marL="3199271" indent="0" algn="ctr">
              <a:buNone/>
            </a:lvl8pPr>
            <a:lvl9pPr marL="3656308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/>
              <a:pPr/>
              <a:t>20.06.2024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334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1442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9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30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9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0173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9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9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8884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74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9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91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08838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8"/>
            <a:ext cx="5897880" cy="602512"/>
          </a:xfrm>
        </p:spPr>
        <p:txBody>
          <a:bodyPr rot="0" spcFirstLastPara="0" vertOverflow="overflow" horzOverflow="overflow" vert="horz" wrap="square" lIns="45704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050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0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8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100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100" y="3283634"/>
            <a:ext cx="3429000" cy="1920240"/>
          </a:xfrm>
        </p:spPr>
        <p:txBody>
          <a:bodyPr rot="0" spcFirstLastPara="0" vertOverflow="overflow" horzOverflow="overflow" vert="horz" wrap="square" lIns="82267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F4E7ED"/>
                </a:solidFill>
              </a:rPr>
              <a:pPr/>
              <a:t>20.06.2024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4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27384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7594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2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9265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1999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04" tIns="0" rIns="45704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04" tIns="0" rIns="45704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039" indent="0" algn="ctr">
              <a:buNone/>
            </a:lvl2pPr>
            <a:lvl3pPr marL="914077" indent="0" algn="ctr">
              <a:buNone/>
            </a:lvl3pPr>
            <a:lvl4pPr marL="1371116" indent="0" algn="ctr">
              <a:buNone/>
            </a:lvl4pPr>
            <a:lvl5pPr marL="1828155" indent="0" algn="ctr">
              <a:buNone/>
            </a:lvl5pPr>
            <a:lvl6pPr marL="2285192" indent="0" algn="ctr">
              <a:buNone/>
            </a:lvl6pPr>
            <a:lvl7pPr marL="2742232" indent="0" algn="ctr">
              <a:buNone/>
            </a:lvl7pPr>
            <a:lvl8pPr marL="3199271" indent="0" algn="ctr">
              <a:buNone/>
            </a:lvl8pPr>
            <a:lvl9pPr marL="3656308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/>
              <a:pPr/>
              <a:t>20.06.2024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092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591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9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9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7194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9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9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98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9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9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1675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3136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1013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8"/>
            <a:ext cx="5897880" cy="602512"/>
          </a:xfrm>
        </p:spPr>
        <p:txBody>
          <a:bodyPr rot="0" spcFirstLastPara="0" vertOverflow="overflow" horzOverflow="overflow" vert="horz" wrap="square" lIns="45704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5536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0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8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100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100" y="3283634"/>
            <a:ext cx="3429000" cy="1920240"/>
          </a:xfrm>
        </p:spPr>
        <p:txBody>
          <a:bodyPr rot="0" spcFirstLastPara="0" vertOverflow="overflow" horzOverflow="overflow" vert="horz" wrap="square" lIns="82267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F4E7ED"/>
                </a:solidFill>
              </a:rPr>
              <a:pPr/>
              <a:t>20.06.2024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4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98999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22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2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3464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1999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04" tIns="0" rIns="45704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04" tIns="0" rIns="45704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039" indent="0" algn="ctr">
              <a:buNone/>
            </a:lvl2pPr>
            <a:lvl3pPr marL="914077" indent="0" algn="ctr">
              <a:buNone/>
            </a:lvl3pPr>
            <a:lvl4pPr marL="1371116" indent="0" algn="ctr">
              <a:buNone/>
            </a:lvl4pPr>
            <a:lvl5pPr marL="1828155" indent="0" algn="ctr">
              <a:buNone/>
            </a:lvl5pPr>
            <a:lvl6pPr marL="2285192" indent="0" algn="ctr">
              <a:buNone/>
            </a:lvl6pPr>
            <a:lvl7pPr marL="2742232" indent="0" algn="ctr">
              <a:buNone/>
            </a:lvl7pPr>
            <a:lvl8pPr marL="3199271" indent="0" algn="ctr">
              <a:buNone/>
            </a:lvl8pPr>
            <a:lvl9pPr marL="3656308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/>
              <a:pPr/>
              <a:t>20.06.2024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479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1426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9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58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9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87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1925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9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9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5637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4531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7473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8"/>
            <a:ext cx="5897880" cy="602512"/>
          </a:xfrm>
        </p:spPr>
        <p:txBody>
          <a:bodyPr rot="0" spcFirstLastPara="0" vertOverflow="overflow" horzOverflow="overflow" vert="horz" wrap="square" lIns="45704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4839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0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8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100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100" y="3283634"/>
            <a:ext cx="3429000" cy="1920240"/>
          </a:xfrm>
        </p:spPr>
        <p:txBody>
          <a:bodyPr rot="0" spcFirstLastPara="0" vertOverflow="overflow" horzOverflow="overflow" vert="horz" wrap="square" lIns="82267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F4E7ED"/>
                </a:solidFill>
              </a:rPr>
              <a:pPr/>
              <a:t>20.06.2024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4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56056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6347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2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2285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1999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04" tIns="0" rIns="45704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04" tIns="0" rIns="45704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039" indent="0" algn="ctr">
              <a:buNone/>
            </a:lvl2pPr>
            <a:lvl3pPr marL="914077" indent="0" algn="ctr">
              <a:buNone/>
            </a:lvl3pPr>
            <a:lvl4pPr marL="1371116" indent="0" algn="ctr">
              <a:buNone/>
            </a:lvl4pPr>
            <a:lvl5pPr marL="1828155" indent="0" algn="ctr">
              <a:buNone/>
            </a:lvl5pPr>
            <a:lvl6pPr marL="2285192" indent="0" algn="ctr">
              <a:buNone/>
            </a:lvl6pPr>
            <a:lvl7pPr marL="2742232" indent="0" algn="ctr">
              <a:buNone/>
            </a:lvl7pPr>
            <a:lvl8pPr marL="3199271" indent="0" algn="ctr">
              <a:buNone/>
            </a:lvl8pPr>
            <a:lvl9pPr marL="3656308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/>
              <a:pPr/>
              <a:t>20.06.2024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118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3350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9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1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2656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9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4429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9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9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44280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6315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6618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8"/>
            <a:ext cx="5897880" cy="602512"/>
          </a:xfrm>
        </p:spPr>
        <p:txBody>
          <a:bodyPr rot="0" spcFirstLastPara="0" vertOverflow="overflow" horzOverflow="overflow" vert="horz" wrap="square" lIns="45704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8445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0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8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100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100" y="3283634"/>
            <a:ext cx="3429000" cy="1920240"/>
          </a:xfrm>
        </p:spPr>
        <p:txBody>
          <a:bodyPr rot="0" spcFirstLastPara="0" vertOverflow="overflow" horzOverflow="overflow" vert="horz" wrap="square" lIns="82267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F4E7ED"/>
                </a:solidFill>
              </a:rPr>
              <a:pPr/>
              <a:t>20.06.2024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4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37427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8496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2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89950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1999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04" tIns="0" rIns="45704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04" tIns="0" rIns="45704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039" indent="0" algn="ctr">
              <a:buNone/>
            </a:lvl2pPr>
            <a:lvl3pPr marL="914077" indent="0" algn="ctr">
              <a:buNone/>
            </a:lvl3pPr>
            <a:lvl4pPr marL="1371116" indent="0" algn="ctr">
              <a:buNone/>
            </a:lvl4pPr>
            <a:lvl5pPr marL="1828155" indent="0" algn="ctr">
              <a:buNone/>
            </a:lvl5pPr>
            <a:lvl6pPr marL="2285192" indent="0" algn="ctr">
              <a:buNone/>
            </a:lvl6pPr>
            <a:lvl7pPr marL="2742232" indent="0" algn="ctr">
              <a:buNone/>
            </a:lvl7pPr>
            <a:lvl8pPr marL="3199271" indent="0" algn="ctr">
              <a:buNone/>
            </a:lvl8pPr>
            <a:lvl9pPr marL="3656308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/>
              <a:pPr/>
              <a:t>20.06.2024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2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77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8"/>
            <a:ext cx="5897880" cy="602512"/>
          </a:xfrm>
        </p:spPr>
        <p:txBody>
          <a:bodyPr rot="0" spcFirstLastPara="0" vertOverflow="overflow" horzOverflow="overflow" vert="horz" wrap="square" lIns="45704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1006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9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9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7740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9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9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3580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4721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2035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8"/>
            <a:ext cx="5897880" cy="602512"/>
          </a:xfrm>
        </p:spPr>
        <p:txBody>
          <a:bodyPr rot="0" spcFirstLastPara="0" vertOverflow="overflow" horzOverflow="overflow" vert="horz" wrap="square" lIns="45704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5383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0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8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100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100" y="3283634"/>
            <a:ext cx="3429000" cy="1920240"/>
          </a:xfrm>
        </p:spPr>
        <p:txBody>
          <a:bodyPr rot="0" spcFirstLastPara="0" vertOverflow="overflow" horzOverflow="overflow" vert="horz" wrap="square" lIns="82267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F4E7ED"/>
                </a:solidFill>
              </a:rPr>
              <a:pPr/>
              <a:t>20.06.2024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4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02514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8991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2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114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1999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04" tIns="0" rIns="45704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04" tIns="0" rIns="45704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039" indent="0" algn="ctr">
              <a:buNone/>
            </a:lvl2pPr>
            <a:lvl3pPr marL="914077" indent="0" algn="ctr">
              <a:buNone/>
            </a:lvl3pPr>
            <a:lvl4pPr marL="1371116" indent="0" algn="ctr">
              <a:buNone/>
            </a:lvl4pPr>
            <a:lvl5pPr marL="1828155" indent="0" algn="ctr">
              <a:buNone/>
            </a:lvl5pPr>
            <a:lvl6pPr marL="2285192" indent="0" algn="ctr">
              <a:buNone/>
            </a:lvl6pPr>
            <a:lvl7pPr marL="2742232" indent="0" algn="ctr">
              <a:buNone/>
            </a:lvl7pPr>
            <a:lvl8pPr marL="3199271" indent="0" algn="ctr">
              <a:buNone/>
            </a:lvl8pPr>
            <a:lvl9pPr marL="3656308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/>
              <a:pPr/>
              <a:t>20.06.2024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341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4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8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100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100" y="3283635"/>
            <a:ext cx="3429000" cy="1920240"/>
          </a:xfrm>
        </p:spPr>
        <p:txBody>
          <a:bodyPr rot="0" spcFirstLastPara="0" vertOverflow="overflow" horzOverflow="overflow" vert="horz" wrap="square" lIns="82267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F4E7ED"/>
                </a:solidFill>
              </a:rPr>
              <a:pPr/>
              <a:t>20.06.2024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4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72628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8296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9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61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9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0839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9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9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8775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6684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8915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8"/>
            <a:ext cx="5897880" cy="602512"/>
          </a:xfrm>
        </p:spPr>
        <p:txBody>
          <a:bodyPr rot="0" spcFirstLastPara="0" vertOverflow="overflow" horzOverflow="overflow" vert="horz" wrap="square" lIns="45704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842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0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8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100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100" y="3283634"/>
            <a:ext cx="3429000" cy="1920240"/>
          </a:xfrm>
        </p:spPr>
        <p:txBody>
          <a:bodyPr rot="0" spcFirstLastPara="0" vertOverflow="overflow" horzOverflow="overflow" vert="horz" wrap="square" lIns="82267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F4E7ED"/>
                </a:solidFill>
              </a:rPr>
              <a:pPr/>
              <a:t>20.06.2024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4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76417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8724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2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361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6538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1999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04" tIns="0" rIns="45704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04" tIns="0" rIns="45704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039" indent="0" algn="ctr">
              <a:buNone/>
            </a:lvl2pPr>
            <a:lvl3pPr marL="914077" indent="0" algn="ctr">
              <a:buNone/>
            </a:lvl3pPr>
            <a:lvl4pPr marL="1371116" indent="0" algn="ctr">
              <a:buNone/>
            </a:lvl4pPr>
            <a:lvl5pPr marL="1828155" indent="0" algn="ctr">
              <a:buNone/>
            </a:lvl5pPr>
            <a:lvl6pPr marL="2285192" indent="0" algn="ctr">
              <a:buNone/>
            </a:lvl6pPr>
            <a:lvl7pPr marL="2742232" indent="0" algn="ctr">
              <a:buNone/>
            </a:lvl7pPr>
            <a:lvl8pPr marL="3199271" indent="0" algn="ctr">
              <a:buNone/>
            </a:lvl8pPr>
            <a:lvl9pPr marL="3656308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/>
              <a:pPr/>
              <a:t>20.06.2024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323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3173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9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98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9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7629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9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9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2992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5616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57809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8"/>
            <a:ext cx="5897880" cy="602512"/>
          </a:xfrm>
        </p:spPr>
        <p:txBody>
          <a:bodyPr rot="0" spcFirstLastPara="0" vertOverflow="overflow" horzOverflow="overflow" vert="horz" wrap="square" lIns="45704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38610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0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8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100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100" y="3283634"/>
            <a:ext cx="3429000" cy="1920240"/>
          </a:xfrm>
        </p:spPr>
        <p:txBody>
          <a:bodyPr rot="0" spcFirstLastPara="0" vertOverflow="overflow" horzOverflow="overflow" vert="horz" wrap="square" lIns="82267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F4E7ED"/>
                </a:solidFill>
              </a:rPr>
              <a:pPr/>
              <a:t>20.06.2024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4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16913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40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2" y="274956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9"/>
            <a:ext cx="2002464" cy="226903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3941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2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9675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1999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04" tIns="0" rIns="45704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04" tIns="0" rIns="45704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039" indent="0" algn="ctr">
              <a:buNone/>
            </a:lvl2pPr>
            <a:lvl3pPr marL="914077" indent="0" algn="ctr">
              <a:buNone/>
            </a:lvl3pPr>
            <a:lvl4pPr marL="1371116" indent="0" algn="ctr">
              <a:buNone/>
            </a:lvl4pPr>
            <a:lvl5pPr marL="1828155" indent="0" algn="ctr">
              <a:buNone/>
            </a:lvl5pPr>
            <a:lvl6pPr marL="2285192" indent="0" algn="ctr">
              <a:buNone/>
            </a:lvl6pPr>
            <a:lvl7pPr marL="2742232" indent="0" algn="ctr">
              <a:buNone/>
            </a:lvl7pPr>
            <a:lvl8pPr marL="3199271" indent="0" algn="ctr">
              <a:buNone/>
            </a:lvl8pPr>
            <a:lvl9pPr marL="3656308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/>
              <a:pPr/>
              <a:t>20.06.2024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34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13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9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061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9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0015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9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9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4659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4077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8954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8"/>
            <a:ext cx="5897880" cy="602512"/>
          </a:xfrm>
        </p:spPr>
        <p:txBody>
          <a:bodyPr rot="0" spcFirstLastPara="0" vertOverflow="overflow" horzOverflow="overflow" vert="horz" wrap="square" lIns="45704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5638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0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8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100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100" y="3283634"/>
            <a:ext cx="3429000" cy="1920240"/>
          </a:xfrm>
        </p:spPr>
        <p:txBody>
          <a:bodyPr rot="0" spcFirstLastPara="0" vertOverflow="overflow" horzOverflow="overflow" vert="horz" wrap="square" lIns="82267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F4E7ED"/>
                </a:solidFill>
              </a:rPr>
              <a:pPr/>
              <a:t>20.06.2024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4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67770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1999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04" tIns="0" rIns="45704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04" tIns="0" rIns="45704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039" indent="0" algn="ctr">
              <a:buNone/>
            </a:lvl2pPr>
            <a:lvl3pPr marL="914077" indent="0" algn="ctr">
              <a:buNone/>
            </a:lvl3pPr>
            <a:lvl4pPr marL="1371116" indent="0" algn="ctr">
              <a:buNone/>
            </a:lvl4pPr>
            <a:lvl5pPr marL="1828155" indent="0" algn="ctr">
              <a:buNone/>
            </a:lvl5pPr>
            <a:lvl6pPr marL="2285192" indent="0" algn="ctr">
              <a:buNone/>
            </a:lvl6pPr>
            <a:lvl7pPr marL="2742232" indent="0" algn="ctr">
              <a:buNone/>
            </a:lvl7pPr>
            <a:lvl8pPr marL="3199271" indent="0" algn="ctr">
              <a:buNone/>
            </a:lvl8pPr>
            <a:lvl9pPr marL="3656308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9"/>
            <a:ext cx="2002464" cy="226903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/>
              <a:pPr/>
              <a:t>20.06.2024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7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068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6081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2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6148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2130428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0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2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3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4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4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5058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07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4406903"/>
            <a:ext cx="7772401" cy="1362075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906716"/>
            <a:ext cx="7772401" cy="1500186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05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11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1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23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029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035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041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04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2478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1" cy="452596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1" cy="452596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1313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6"/>
            <a:ext cx="4040188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596" indent="0">
              <a:buNone/>
              <a:defRPr sz="1800" b="1"/>
            </a:lvl2pPr>
            <a:lvl3pPr marL="801188" indent="0">
              <a:buNone/>
              <a:defRPr sz="1600" b="1"/>
            </a:lvl3pPr>
            <a:lvl4pPr marL="1201783" indent="0">
              <a:buNone/>
              <a:defRPr sz="1400" b="1"/>
            </a:lvl4pPr>
            <a:lvl5pPr marL="1602377" indent="0">
              <a:buNone/>
              <a:defRPr sz="1400" b="1"/>
            </a:lvl5pPr>
            <a:lvl6pPr marL="2002973" indent="0">
              <a:buNone/>
              <a:defRPr sz="1400" b="1"/>
            </a:lvl6pPr>
            <a:lvl7pPr marL="2403567" indent="0">
              <a:buNone/>
              <a:defRPr sz="1400" b="1"/>
            </a:lvl7pPr>
            <a:lvl8pPr marL="2804161" indent="0">
              <a:buNone/>
              <a:defRPr sz="1400" b="1"/>
            </a:lvl8pPr>
            <a:lvl9pPr marL="3204755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6"/>
            <a:ext cx="4041775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596" indent="0">
              <a:buNone/>
              <a:defRPr sz="1800" b="1"/>
            </a:lvl2pPr>
            <a:lvl3pPr marL="801188" indent="0">
              <a:buNone/>
              <a:defRPr sz="1600" b="1"/>
            </a:lvl3pPr>
            <a:lvl4pPr marL="1201783" indent="0">
              <a:buNone/>
              <a:defRPr sz="1400" b="1"/>
            </a:lvl4pPr>
            <a:lvl5pPr marL="1602377" indent="0">
              <a:buNone/>
              <a:defRPr sz="1400" b="1"/>
            </a:lvl5pPr>
            <a:lvl6pPr marL="2002973" indent="0">
              <a:buNone/>
              <a:defRPr sz="1400" b="1"/>
            </a:lvl6pPr>
            <a:lvl7pPr marL="2403567" indent="0">
              <a:buNone/>
              <a:defRPr sz="1400" b="1"/>
            </a:lvl7pPr>
            <a:lvl8pPr marL="2804161" indent="0">
              <a:buNone/>
              <a:defRPr sz="1400" b="1"/>
            </a:lvl8pPr>
            <a:lvl9pPr marL="3204755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9028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1927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8922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2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2" cy="4691063"/>
          </a:xfrm>
        </p:spPr>
        <p:txBody>
          <a:bodyPr/>
          <a:lstStyle>
            <a:lvl1pPr marL="0" indent="0">
              <a:buNone/>
              <a:defRPr sz="1200"/>
            </a:lvl1pPr>
            <a:lvl2pPr marL="400596" indent="0">
              <a:buNone/>
              <a:defRPr sz="1100"/>
            </a:lvl2pPr>
            <a:lvl3pPr marL="801188" indent="0">
              <a:buNone/>
              <a:defRPr sz="900"/>
            </a:lvl3pPr>
            <a:lvl4pPr marL="1201783" indent="0">
              <a:buNone/>
              <a:defRPr sz="800"/>
            </a:lvl4pPr>
            <a:lvl5pPr marL="1602377" indent="0">
              <a:buNone/>
              <a:defRPr sz="800"/>
            </a:lvl5pPr>
            <a:lvl6pPr marL="2002973" indent="0">
              <a:buNone/>
              <a:defRPr sz="800"/>
            </a:lvl6pPr>
            <a:lvl7pPr marL="2403567" indent="0">
              <a:buNone/>
              <a:defRPr sz="800"/>
            </a:lvl7pPr>
            <a:lvl8pPr marL="2804161" indent="0">
              <a:buNone/>
              <a:defRPr sz="800"/>
            </a:lvl8pPr>
            <a:lvl9pPr marL="320475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87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9395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800"/>
            </a:lvl1pPr>
            <a:lvl2pPr marL="400596" indent="0">
              <a:buNone/>
              <a:defRPr sz="2500"/>
            </a:lvl2pPr>
            <a:lvl3pPr marL="801188" indent="0">
              <a:buNone/>
              <a:defRPr sz="2100"/>
            </a:lvl3pPr>
            <a:lvl4pPr marL="1201783" indent="0">
              <a:buNone/>
              <a:defRPr sz="1800"/>
            </a:lvl4pPr>
            <a:lvl5pPr marL="1602377" indent="0">
              <a:buNone/>
              <a:defRPr sz="1800"/>
            </a:lvl5pPr>
            <a:lvl6pPr marL="2002973" indent="0">
              <a:buNone/>
              <a:defRPr sz="1800"/>
            </a:lvl6pPr>
            <a:lvl7pPr marL="2403567" indent="0">
              <a:buNone/>
              <a:defRPr sz="1800"/>
            </a:lvl7pPr>
            <a:lvl8pPr marL="2804161" indent="0">
              <a:buNone/>
              <a:defRPr sz="1800"/>
            </a:lvl8pPr>
            <a:lvl9pPr marL="3204755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00"/>
            </a:lvl1pPr>
            <a:lvl2pPr marL="400596" indent="0">
              <a:buNone/>
              <a:defRPr sz="1100"/>
            </a:lvl2pPr>
            <a:lvl3pPr marL="801188" indent="0">
              <a:buNone/>
              <a:defRPr sz="900"/>
            </a:lvl3pPr>
            <a:lvl4pPr marL="1201783" indent="0">
              <a:buNone/>
              <a:defRPr sz="800"/>
            </a:lvl4pPr>
            <a:lvl5pPr marL="1602377" indent="0">
              <a:buNone/>
              <a:defRPr sz="800"/>
            </a:lvl5pPr>
            <a:lvl6pPr marL="2002973" indent="0">
              <a:buNone/>
              <a:defRPr sz="800"/>
            </a:lvl6pPr>
            <a:lvl7pPr marL="2403567" indent="0">
              <a:buNone/>
              <a:defRPr sz="800"/>
            </a:lvl7pPr>
            <a:lvl8pPr marL="2804161" indent="0">
              <a:buNone/>
              <a:defRPr sz="800"/>
            </a:lvl8pPr>
            <a:lvl9pPr marL="320475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31754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3698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1"/>
            <a:ext cx="601979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05481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0677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95028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1" cy="1362075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1" cy="1500186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0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14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22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29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036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0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051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058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0204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1" cy="452596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1" cy="452596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2506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04941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7835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93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9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3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3"/>
            <a:ext cx="2002464" cy="226903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1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992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2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2" cy="4691063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1874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800"/>
            </a:lvl1pPr>
            <a:lvl2pPr marL="400736" indent="0">
              <a:buNone/>
              <a:defRPr sz="2500"/>
            </a:lvl2pPr>
            <a:lvl3pPr marL="801472" indent="0">
              <a:buNone/>
              <a:defRPr sz="2100"/>
            </a:lvl3pPr>
            <a:lvl4pPr marL="1202207" indent="0">
              <a:buNone/>
              <a:defRPr sz="1800"/>
            </a:lvl4pPr>
            <a:lvl5pPr marL="1602943" indent="0">
              <a:buNone/>
              <a:defRPr sz="1800"/>
            </a:lvl5pPr>
            <a:lvl6pPr marL="2003679" indent="0">
              <a:buNone/>
              <a:defRPr sz="1800"/>
            </a:lvl6pPr>
            <a:lvl7pPr marL="2404415" indent="0">
              <a:buNone/>
              <a:defRPr sz="1800"/>
            </a:lvl7pPr>
            <a:lvl8pPr marL="2805151" indent="0">
              <a:buNone/>
              <a:defRPr sz="1800"/>
            </a:lvl8pPr>
            <a:lvl9pPr marL="3205886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8067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2473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79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7173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/>
              <a:pPr/>
              <a:t>20.06.2024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586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20.06.2024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4949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20.06.2024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61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20.06.2024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3489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20.06.2024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511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20.06.2024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33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9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8793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20.06.2024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0555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20.06.2024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44324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20.06.2024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99833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20.06.2024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067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20.06.2024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2555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/>
              <a:pPr/>
              <a:t>20.06.2024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580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20.06.2024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1040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20.06.2024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33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20.06.2024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4410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20.06.2024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4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9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9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8816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20.06.2024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16618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20.06.2024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7158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20.06.2024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8827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20.06.2024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9019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20.06.2024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95399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20.06.2024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09098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/>
              <a:pPr/>
              <a:t>20.06.2024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90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3128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07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297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4363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609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0075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3819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0508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F4E7ED"/>
                </a:solidFill>
              </a:rPr>
              <a:pPr/>
              <a:t>20.06.2024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84134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5755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072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/>
              <a:pPr/>
              <a:t>20.06.2024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525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5437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371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5776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8181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2534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4865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3647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34168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F4E7ED"/>
                </a:solidFill>
              </a:rPr>
              <a:pPr/>
              <a:t>20.06.2024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10731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5863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041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/>
              <a:pPr/>
              <a:t>20.06.2024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609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5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9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3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3"/>
            <a:ext cx="2002464" cy="226903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1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8"/>
            <a:ext cx="5897880" cy="602512"/>
          </a:xfrm>
        </p:spPr>
        <p:txBody>
          <a:bodyPr rot="0" spcFirstLastPara="0" vertOverflow="overflow" horzOverflow="overflow" vert="horz" wrap="square" lIns="45704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90902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79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1317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32254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58392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35248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20120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F4E7ED"/>
                </a:solidFill>
              </a:rPr>
              <a:pPr/>
              <a:t>20.06.2024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40979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11447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6088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/>
              <a:pPr/>
              <a:t>20.06.2024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239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4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8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100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100" y="3283635"/>
            <a:ext cx="3429000" cy="1920240"/>
          </a:xfrm>
        </p:spPr>
        <p:txBody>
          <a:bodyPr rot="0" spcFirstLastPara="0" vertOverflow="overflow" horzOverflow="overflow" vert="horz" wrap="square" lIns="82267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F4E7ED"/>
                </a:solidFill>
              </a:rPr>
              <a:pPr/>
              <a:t>20.06.2024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4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61996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1934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112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9273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97969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37415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19336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19176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F4E7ED"/>
                </a:solidFill>
              </a:rPr>
              <a:pPr/>
              <a:t>20.06.2024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98382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85689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748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93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2" y="274956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9"/>
            <a:ext cx="2002464" cy="226903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974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1999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04" tIns="0" rIns="45704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04" tIns="0" rIns="45704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039" indent="0" algn="ctr">
              <a:buNone/>
            </a:lvl2pPr>
            <a:lvl3pPr marL="914077" indent="0" algn="ctr">
              <a:buNone/>
            </a:lvl3pPr>
            <a:lvl4pPr marL="1371116" indent="0" algn="ctr">
              <a:buNone/>
            </a:lvl4pPr>
            <a:lvl5pPr marL="1828155" indent="0" algn="ctr">
              <a:buNone/>
            </a:lvl5pPr>
            <a:lvl6pPr marL="2285192" indent="0" algn="ctr">
              <a:buNone/>
            </a:lvl6pPr>
            <a:lvl7pPr marL="2742232" indent="0" algn="ctr">
              <a:buNone/>
            </a:lvl7pPr>
            <a:lvl8pPr marL="3199271" indent="0" algn="ctr">
              <a:buNone/>
            </a:lvl8pPr>
            <a:lvl9pPr marL="3656308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9"/>
            <a:ext cx="2002464" cy="226903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/>
              <a:pPr/>
              <a:t>20.06.2024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7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903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515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9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3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3"/>
            <a:ext cx="2002464" cy="226903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1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56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9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277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9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9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918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84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9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601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8"/>
            <a:ext cx="5897880" cy="602512"/>
          </a:xfrm>
        </p:spPr>
        <p:txBody>
          <a:bodyPr rot="0" spcFirstLastPara="0" vertOverflow="overflow" horzOverflow="overflow" vert="horz" wrap="square" lIns="45704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7578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4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8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100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100" y="3283635"/>
            <a:ext cx="3429000" cy="1920240"/>
          </a:xfrm>
        </p:spPr>
        <p:txBody>
          <a:bodyPr rot="0" spcFirstLastPara="0" vertOverflow="overflow" horzOverflow="overflow" vert="horz" wrap="square" lIns="82267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F4E7ED"/>
                </a:solidFill>
              </a:rPr>
              <a:pPr/>
              <a:t>20.06.2024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4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39849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153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2" y="274956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9"/>
            <a:ext cx="2002464" cy="226903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62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1999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04" tIns="0" rIns="45704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04" tIns="0" rIns="45704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039" indent="0" algn="ctr">
              <a:buNone/>
            </a:lvl2pPr>
            <a:lvl3pPr marL="914077" indent="0" algn="ctr">
              <a:buNone/>
            </a:lvl3pPr>
            <a:lvl4pPr marL="1371116" indent="0" algn="ctr">
              <a:buNone/>
            </a:lvl4pPr>
            <a:lvl5pPr marL="1828155" indent="0" algn="ctr">
              <a:buNone/>
            </a:lvl5pPr>
            <a:lvl6pPr marL="2285192" indent="0" algn="ctr">
              <a:buNone/>
            </a:lvl6pPr>
            <a:lvl7pPr marL="2742232" indent="0" algn="ctr">
              <a:buNone/>
            </a:lvl7pPr>
            <a:lvl8pPr marL="3199271" indent="0" algn="ctr">
              <a:buNone/>
            </a:lvl8pPr>
            <a:lvl9pPr marL="3656308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9"/>
            <a:ext cx="2002464" cy="226903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/>
              <a:pPr/>
              <a:t>20.06.2024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7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499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638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9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3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3"/>
            <a:ext cx="2002464" cy="226903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1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182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9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020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9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9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3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9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9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381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002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8"/>
            <a:ext cx="5897880" cy="602512"/>
          </a:xfrm>
        </p:spPr>
        <p:txBody>
          <a:bodyPr rot="0" spcFirstLastPara="0" vertOverflow="overflow" horzOverflow="overflow" vert="horz" wrap="square" lIns="45704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978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4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8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100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100" y="3283635"/>
            <a:ext cx="3429000" cy="1920240"/>
          </a:xfrm>
        </p:spPr>
        <p:txBody>
          <a:bodyPr rot="0" spcFirstLastPara="0" vertOverflow="overflow" horzOverflow="overflow" vert="horz" wrap="square" lIns="82267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F4E7ED"/>
                </a:solidFill>
              </a:rPr>
              <a:pPr/>
              <a:t>20.06.2024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4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43749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394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2" y="274956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9"/>
            <a:ext cx="2002464" cy="226903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735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1999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04" tIns="0" rIns="45704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04" tIns="0" rIns="45704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039" indent="0" algn="ctr">
              <a:buNone/>
            </a:lvl2pPr>
            <a:lvl3pPr marL="914077" indent="0" algn="ctr">
              <a:buNone/>
            </a:lvl3pPr>
            <a:lvl4pPr marL="1371116" indent="0" algn="ctr">
              <a:buNone/>
            </a:lvl4pPr>
            <a:lvl5pPr marL="1828155" indent="0" algn="ctr">
              <a:buNone/>
            </a:lvl5pPr>
            <a:lvl6pPr marL="2285192" indent="0" algn="ctr">
              <a:buNone/>
            </a:lvl6pPr>
            <a:lvl7pPr marL="2742232" indent="0" algn="ctr">
              <a:buNone/>
            </a:lvl7pPr>
            <a:lvl8pPr marL="3199271" indent="0" algn="ctr">
              <a:buNone/>
            </a:lvl8pPr>
            <a:lvl9pPr marL="3656308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9"/>
            <a:ext cx="2002464" cy="226903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/>
              <a:pPr/>
              <a:t>20.06.2024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7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77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515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9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3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3"/>
            <a:ext cx="2002464" cy="226903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1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49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9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0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9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9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199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707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712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8"/>
            <a:ext cx="5897880" cy="602512"/>
          </a:xfrm>
        </p:spPr>
        <p:txBody>
          <a:bodyPr rot="0" spcFirstLastPara="0" vertOverflow="overflow" horzOverflow="overflow" vert="horz" wrap="square" lIns="45704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280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4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8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100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100" y="3283635"/>
            <a:ext cx="3429000" cy="1920240"/>
          </a:xfrm>
        </p:spPr>
        <p:txBody>
          <a:bodyPr rot="0" spcFirstLastPara="0" vertOverflow="overflow" horzOverflow="overflow" vert="horz" wrap="square" lIns="82267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F4E7ED"/>
                </a:solidFill>
              </a:rPr>
              <a:pPr/>
              <a:t>20.06.2024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4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49200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953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2" y="274956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9"/>
            <a:ext cx="2002464" cy="226903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459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1999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04" tIns="0" rIns="45704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04" tIns="0" rIns="45704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039" indent="0" algn="ctr">
              <a:buNone/>
            </a:lvl2pPr>
            <a:lvl3pPr marL="914077" indent="0" algn="ctr">
              <a:buNone/>
            </a:lvl3pPr>
            <a:lvl4pPr marL="1371116" indent="0" algn="ctr">
              <a:buNone/>
            </a:lvl4pPr>
            <a:lvl5pPr marL="1828155" indent="0" algn="ctr">
              <a:buNone/>
            </a:lvl5pPr>
            <a:lvl6pPr marL="2285192" indent="0" algn="ctr">
              <a:buNone/>
            </a:lvl6pPr>
            <a:lvl7pPr marL="2742232" indent="0" algn="ctr">
              <a:buNone/>
            </a:lvl7pPr>
            <a:lvl8pPr marL="3199271" indent="0" algn="ctr">
              <a:buNone/>
            </a:lvl8pPr>
            <a:lvl9pPr marL="3656308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9"/>
            <a:ext cx="2002464" cy="226903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/>
              <a:pPr/>
              <a:t>20.06.2024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7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904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187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9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3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3"/>
            <a:ext cx="2002464" cy="226903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1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64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9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093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9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9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3057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973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485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8"/>
            <a:ext cx="5897880" cy="602512"/>
          </a:xfrm>
        </p:spPr>
        <p:txBody>
          <a:bodyPr rot="0" spcFirstLastPara="0" vertOverflow="overflow" horzOverflow="overflow" vert="horz" wrap="square" lIns="45704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236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4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8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100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100" y="3283635"/>
            <a:ext cx="3429000" cy="1920240"/>
          </a:xfrm>
        </p:spPr>
        <p:txBody>
          <a:bodyPr rot="0" spcFirstLastPara="0" vertOverflow="overflow" horzOverflow="overflow" vert="horz" wrap="square" lIns="82267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F4E7ED"/>
                </a:solidFill>
              </a:rPr>
              <a:pPr/>
              <a:t>20.06.2024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4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26711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25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2" y="274956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9"/>
            <a:ext cx="2002464" cy="226903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576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1999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04" tIns="0" rIns="45704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04" tIns="0" rIns="45704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039" indent="0" algn="ctr">
              <a:buNone/>
            </a:lvl2pPr>
            <a:lvl3pPr marL="914077" indent="0" algn="ctr">
              <a:buNone/>
            </a:lvl3pPr>
            <a:lvl4pPr marL="1371116" indent="0" algn="ctr">
              <a:buNone/>
            </a:lvl4pPr>
            <a:lvl5pPr marL="1828155" indent="0" algn="ctr">
              <a:buNone/>
            </a:lvl5pPr>
            <a:lvl6pPr marL="2285192" indent="0" algn="ctr">
              <a:buNone/>
            </a:lvl6pPr>
            <a:lvl7pPr marL="2742232" indent="0" algn="ctr">
              <a:buNone/>
            </a:lvl7pPr>
            <a:lvl8pPr marL="3199271" indent="0" algn="ctr">
              <a:buNone/>
            </a:lvl8pPr>
            <a:lvl9pPr marL="3656308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9"/>
            <a:ext cx="2002464" cy="226903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/>
              <a:pPr/>
              <a:t>20.06.2024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7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896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0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8"/>
            <a:ext cx="5897880" cy="602512"/>
          </a:xfrm>
        </p:spPr>
        <p:txBody>
          <a:bodyPr rot="0" spcFirstLastPara="0" vertOverflow="overflow" horzOverflow="overflow" vert="horz" wrap="square" lIns="45704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9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3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3"/>
            <a:ext cx="2002464" cy="226903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1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52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9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667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9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9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1001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3562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873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8"/>
            <a:ext cx="5897880" cy="602512"/>
          </a:xfrm>
        </p:spPr>
        <p:txBody>
          <a:bodyPr rot="0" spcFirstLastPara="0" vertOverflow="overflow" horzOverflow="overflow" vert="horz" wrap="square" lIns="45704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4365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4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8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100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100" y="3283635"/>
            <a:ext cx="3429000" cy="1920240"/>
          </a:xfrm>
        </p:spPr>
        <p:txBody>
          <a:bodyPr rot="0" spcFirstLastPara="0" vertOverflow="overflow" horzOverflow="overflow" vert="horz" wrap="square" lIns="82267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F4E7ED"/>
                </a:solidFill>
              </a:rPr>
              <a:pPr/>
              <a:t>20.06.2024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4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57912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5013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2" y="274956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9"/>
            <a:ext cx="2002464" cy="226903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434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1999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8" tIns="45704" rIns="91408" bIns="45704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04" tIns="0" rIns="45704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04" tIns="0" rIns="45704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039" indent="0" algn="ctr">
              <a:buNone/>
            </a:lvl2pPr>
            <a:lvl3pPr marL="914077" indent="0" algn="ctr">
              <a:buNone/>
            </a:lvl3pPr>
            <a:lvl4pPr marL="1371116" indent="0" algn="ctr">
              <a:buNone/>
            </a:lvl4pPr>
            <a:lvl5pPr marL="1828155" indent="0" algn="ctr">
              <a:buNone/>
            </a:lvl5pPr>
            <a:lvl6pPr marL="2285192" indent="0" algn="ctr">
              <a:buNone/>
            </a:lvl6pPr>
            <a:lvl7pPr marL="2742232" indent="0" algn="ctr">
              <a:buNone/>
            </a:lvl7pPr>
            <a:lvl8pPr marL="3199271" indent="0" algn="ctr">
              <a:buNone/>
            </a:lvl8pPr>
            <a:lvl9pPr marL="3656308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9"/>
            <a:ext cx="2002464" cy="226903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/>
              <a:pPr/>
              <a:t>20.06.2024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7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260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4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8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100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100" y="3283635"/>
            <a:ext cx="3429000" cy="1920240"/>
          </a:xfrm>
        </p:spPr>
        <p:txBody>
          <a:bodyPr rot="0" spcFirstLastPara="0" vertOverflow="overflow" horzOverflow="overflow" vert="horz" wrap="square" lIns="82267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4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338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9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3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3"/>
            <a:ext cx="2002464" cy="226903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1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472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9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667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9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9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0952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0042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535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904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8"/>
            <a:ext cx="5897880" cy="602512"/>
          </a:xfrm>
        </p:spPr>
        <p:txBody>
          <a:bodyPr rot="0" spcFirstLastPara="0" vertOverflow="overflow" horzOverflow="overflow" vert="horz" wrap="square" lIns="45704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37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4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8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100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100" y="3283635"/>
            <a:ext cx="3429000" cy="1920240"/>
          </a:xfrm>
        </p:spPr>
        <p:txBody>
          <a:bodyPr rot="0" spcFirstLastPara="0" vertOverflow="overflow" horzOverflow="overflow" vert="horz" wrap="square" lIns="82267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F4E7ED"/>
                </a:solidFill>
              </a:rPr>
              <a:pPr/>
              <a:t>20.06.2024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4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96044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398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2" y="274956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9"/>
            <a:ext cx="2002464" cy="226903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2"/>
            <a:ext cx="7239000" cy="1143000"/>
          </a:xfrm>
          <a:prstGeom prst="rect">
            <a:avLst/>
          </a:prstGeom>
        </p:spPr>
        <p:txBody>
          <a:bodyPr vert="horz" lIns="45704" tIns="0" rIns="45704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8"/>
            <a:ext cx="7239000" cy="4846320"/>
          </a:xfrm>
          <a:prstGeom prst="rect">
            <a:avLst/>
          </a:prstGeom>
        </p:spPr>
        <p:txBody>
          <a:bodyPr vert="horz" lIns="91408" tIns="45704" rIns="91408" bIns="45704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9"/>
            <a:ext cx="2002464" cy="226903"/>
          </a:xfrm>
          <a:prstGeom prst="rect">
            <a:avLst/>
          </a:prstGeom>
        </p:spPr>
        <p:txBody>
          <a:bodyPr vert="horz" lIns="91408" tIns="0" rIns="91408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7"/>
            <a:ext cx="3657600" cy="228600"/>
          </a:xfrm>
          <a:prstGeom prst="rect">
            <a:avLst/>
          </a:prstGeom>
        </p:spPr>
        <p:txBody>
          <a:bodyPr vert="horz" lIns="91408" tIns="0" rIns="91408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224" indent="-274224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024" indent="-228519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684" indent="-228519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486" indent="-228519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79709" indent="-228519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1665" indent="-182816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2762" indent="-182816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6436" indent="-182816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6674" indent="-182816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2"/>
            <a:ext cx="7239000" cy="1143000"/>
          </a:xfrm>
          <a:prstGeom prst="rect">
            <a:avLst/>
          </a:prstGeom>
        </p:spPr>
        <p:txBody>
          <a:bodyPr vert="horz" lIns="45704" tIns="0" rIns="45704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8"/>
            <a:ext cx="7239000" cy="4846320"/>
          </a:xfrm>
          <a:prstGeom prst="rect">
            <a:avLst/>
          </a:prstGeom>
        </p:spPr>
        <p:txBody>
          <a:bodyPr vert="horz" lIns="91408" tIns="45704" rIns="91408" bIns="45704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9"/>
            <a:ext cx="2002464" cy="226903"/>
          </a:xfrm>
          <a:prstGeom prst="rect">
            <a:avLst/>
          </a:prstGeom>
        </p:spPr>
        <p:txBody>
          <a:bodyPr vert="horz" lIns="91408" tIns="0" rIns="91408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7"/>
            <a:ext cx="3657600" cy="228600"/>
          </a:xfrm>
          <a:prstGeom prst="rect">
            <a:avLst/>
          </a:prstGeom>
        </p:spPr>
        <p:txBody>
          <a:bodyPr vert="horz" lIns="91408" tIns="0" rIns="91408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2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224" indent="-274224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024" indent="-228519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684" indent="-228519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486" indent="-228519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79709" indent="-228519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1665" indent="-182816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2762" indent="-182816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6436" indent="-182816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6674" indent="-182816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2"/>
            <a:ext cx="7239000" cy="1143000"/>
          </a:xfrm>
          <a:prstGeom prst="rect">
            <a:avLst/>
          </a:prstGeom>
        </p:spPr>
        <p:txBody>
          <a:bodyPr vert="horz" lIns="45704" tIns="0" rIns="45704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8"/>
            <a:ext cx="7239000" cy="4846320"/>
          </a:xfrm>
          <a:prstGeom prst="rect">
            <a:avLst/>
          </a:prstGeom>
        </p:spPr>
        <p:txBody>
          <a:bodyPr vert="horz" lIns="91408" tIns="45704" rIns="91408" bIns="45704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9"/>
            <a:ext cx="2002464" cy="226903"/>
          </a:xfrm>
          <a:prstGeom prst="rect">
            <a:avLst/>
          </a:prstGeom>
        </p:spPr>
        <p:txBody>
          <a:bodyPr vert="horz" lIns="91408" tIns="0" rIns="91408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7"/>
            <a:ext cx="3657600" cy="228600"/>
          </a:xfrm>
          <a:prstGeom prst="rect">
            <a:avLst/>
          </a:prstGeom>
        </p:spPr>
        <p:txBody>
          <a:bodyPr vert="horz" lIns="91408" tIns="0" rIns="91408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35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224" indent="-274224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024" indent="-228519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684" indent="-228519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486" indent="-228519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79709" indent="-228519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1665" indent="-182816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2762" indent="-182816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6436" indent="-182816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6674" indent="-182816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</p:spPr>
        <p:txBody>
          <a:bodyPr lIns="91408" tIns="45704" rIns="91408" bIns="91408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lIns="91408" tIns="45704" rIns="91408" bIns="45704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1"/>
            <a:ext cx="2476500" cy="476251"/>
          </a:xfrm>
          <a:prstGeom prst="rect">
            <a:avLst/>
          </a:prstGeom>
        </p:spPr>
        <p:txBody>
          <a:bodyPr lIns="91408" tIns="45704" rIns="91408" bIns="45704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4338B1-9547-4FCD-9401-41EEDB2ED5BE}" type="datetime1">
              <a:rPr lang="ru-RU" smtClean="0">
                <a:solidFill>
                  <a:srgbClr val="696464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20.06.2024</a:t>
            </a:fld>
            <a:endParaRPr lang="ru-RU">
              <a:solidFill>
                <a:srgbClr val="696464"/>
              </a:solidFill>
              <a:latin typeface="Calibri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1" y="6172200"/>
            <a:ext cx="3962400" cy="457200"/>
          </a:xfrm>
          <a:prstGeom prst="rect">
            <a:avLst/>
          </a:prstGeom>
        </p:spPr>
        <p:txBody>
          <a:bodyPr lIns="91408" tIns="45704" rIns="91408" bIns="45704"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96464"/>
              </a:solidFill>
              <a:latin typeface="Calibri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2147A1-C6EC-4FE6-8D94-CE6D1E9CA78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25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circl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224" indent="-274224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447" indent="-228519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669" indent="-228519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892" indent="-228519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16" indent="-228519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340" indent="-228519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19562" indent="-228519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3786" indent="-228519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008" indent="-228519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</p:spPr>
        <p:txBody>
          <a:bodyPr lIns="91408" tIns="45704" rIns="91408" bIns="91408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lIns="91408" tIns="45704" rIns="91408" bIns="45704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1"/>
            <a:ext cx="2476500" cy="476251"/>
          </a:xfrm>
          <a:prstGeom prst="rect">
            <a:avLst/>
          </a:prstGeom>
        </p:spPr>
        <p:txBody>
          <a:bodyPr lIns="91408" tIns="45704" rIns="91408" bIns="45704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4338B1-9547-4FCD-9401-41EEDB2ED5BE}" type="datetime1">
              <a:rPr lang="ru-RU" smtClean="0">
                <a:solidFill>
                  <a:srgbClr val="696464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20.06.2024</a:t>
            </a:fld>
            <a:endParaRPr lang="ru-RU">
              <a:solidFill>
                <a:srgbClr val="696464"/>
              </a:solidFill>
              <a:latin typeface="Calibri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1" y="6172200"/>
            <a:ext cx="3962400" cy="457200"/>
          </a:xfrm>
          <a:prstGeom prst="rect">
            <a:avLst/>
          </a:prstGeom>
        </p:spPr>
        <p:txBody>
          <a:bodyPr lIns="91408" tIns="45704" rIns="91408" bIns="45704"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96464"/>
              </a:solidFill>
              <a:latin typeface="Calibri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2147A1-C6EC-4FE6-8D94-CE6D1E9CA78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98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circl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224" indent="-274224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447" indent="-228519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669" indent="-228519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892" indent="-228519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16" indent="-228519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340" indent="-228519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19562" indent="-228519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3786" indent="-228519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008" indent="-228519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2"/>
            <a:ext cx="7239000" cy="1143000"/>
          </a:xfrm>
          <a:prstGeom prst="rect">
            <a:avLst/>
          </a:prstGeom>
        </p:spPr>
        <p:txBody>
          <a:bodyPr vert="horz" lIns="45704" tIns="0" rIns="45704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8"/>
            <a:ext cx="7239000" cy="4846320"/>
          </a:xfrm>
          <a:prstGeom prst="rect">
            <a:avLst/>
          </a:prstGeom>
        </p:spPr>
        <p:txBody>
          <a:bodyPr vert="horz" lIns="91408" tIns="45704" rIns="91408" bIns="45704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lIns="91408" tIns="0" rIns="91408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lIns="91408" tIns="0" rIns="91408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6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224" indent="-274224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024" indent="-228519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684" indent="-228519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486" indent="-228519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79709" indent="-228519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1665" indent="-182816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2762" indent="-182816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6436" indent="-182816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6674" indent="-182816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2"/>
            <a:ext cx="7239000" cy="1143000"/>
          </a:xfrm>
          <a:prstGeom prst="rect">
            <a:avLst/>
          </a:prstGeom>
        </p:spPr>
        <p:txBody>
          <a:bodyPr vert="horz" lIns="45704" tIns="0" rIns="45704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8"/>
            <a:ext cx="7239000" cy="4846320"/>
          </a:xfrm>
          <a:prstGeom prst="rect">
            <a:avLst/>
          </a:prstGeom>
        </p:spPr>
        <p:txBody>
          <a:bodyPr vert="horz" lIns="91408" tIns="45704" rIns="91408" bIns="45704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lIns="91408" tIns="0" rIns="91408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lIns="91408" tIns="0" rIns="91408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0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224" indent="-274224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024" indent="-228519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684" indent="-228519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486" indent="-228519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79709" indent="-228519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1665" indent="-182816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2762" indent="-182816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6436" indent="-182816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6674" indent="-182816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2"/>
            <a:ext cx="7239000" cy="1143000"/>
          </a:xfrm>
          <a:prstGeom prst="rect">
            <a:avLst/>
          </a:prstGeom>
        </p:spPr>
        <p:txBody>
          <a:bodyPr vert="horz" lIns="45704" tIns="0" rIns="45704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8"/>
            <a:ext cx="7239000" cy="4846320"/>
          </a:xfrm>
          <a:prstGeom prst="rect">
            <a:avLst/>
          </a:prstGeom>
        </p:spPr>
        <p:txBody>
          <a:bodyPr vert="horz" lIns="91408" tIns="45704" rIns="91408" bIns="45704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lIns="91408" tIns="0" rIns="91408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lIns="91408" tIns="0" rIns="91408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6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224" indent="-274224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024" indent="-228519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684" indent="-228519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486" indent="-228519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79709" indent="-228519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1665" indent="-182816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2762" indent="-182816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6436" indent="-182816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6674" indent="-182816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2"/>
            <a:ext cx="7239000" cy="1143000"/>
          </a:xfrm>
          <a:prstGeom prst="rect">
            <a:avLst/>
          </a:prstGeom>
        </p:spPr>
        <p:txBody>
          <a:bodyPr vert="horz" lIns="45704" tIns="0" rIns="45704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8"/>
            <a:ext cx="7239000" cy="4846320"/>
          </a:xfrm>
          <a:prstGeom prst="rect">
            <a:avLst/>
          </a:prstGeom>
        </p:spPr>
        <p:txBody>
          <a:bodyPr vert="horz" lIns="91408" tIns="45704" rIns="91408" bIns="45704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lIns="91408" tIns="0" rIns="91408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lIns="91408" tIns="0" rIns="91408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03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224" indent="-274224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024" indent="-228519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684" indent="-228519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486" indent="-228519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79709" indent="-228519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1665" indent="-182816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2762" indent="-182816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6436" indent="-182816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6674" indent="-182816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2"/>
            <a:ext cx="7239000" cy="1143000"/>
          </a:xfrm>
          <a:prstGeom prst="rect">
            <a:avLst/>
          </a:prstGeom>
        </p:spPr>
        <p:txBody>
          <a:bodyPr vert="horz" lIns="45704" tIns="0" rIns="45704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8"/>
            <a:ext cx="7239000" cy="4846320"/>
          </a:xfrm>
          <a:prstGeom prst="rect">
            <a:avLst/>
          </a:prstGeom>
        </p:spPr>
        <p:txBody>
          <a:bodyPr vert="horz" lIns="91408" tIns="45704" rIns="91408" bIns="45704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lIns="91408" tIns="0" rIns="91408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lIns="91408" tIns="0" rIns="91408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8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224" indent="-274224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024" indent="-228519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684" indent="-228519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486" indent="-228519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79709" indent="-228519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1665" indent="-182816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2762" indent="-182816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6436" indent="-182816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6674" indent="-182816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2"/>
            <a:ext cx="7239000" cy="1143000"/>
          </a:xfrm>
          <a:prstGeom prst="rect">
            <a:avLst/>
          </a:prstGeom>
        </p:spPr>
        <p:txBody>
          <a:bodyPr vert="horz" lIns="45704" tIns="0" rIns="45704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8"/>
            <a:ext cx="7239000" cy="4846320"/>
          </a:xfrm>
          <a:prstGeom prst="rect">
            <a:avLst/>
          </a:prstGeom>
        </p:spPr>
        <p:txBody>
          <a:bodyPr vert="horz" lIns="91408" tIns="45704" rIns="91408" bIns="45704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lIns="91408" tIns="0" rIns="91408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lIns="91408" tIns="0" rIns="91408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8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224" indent="-274224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024" indent="-228519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684" indent="-228519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486" indent="-228519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79709" indent="-228519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1665" indent="-182816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2762" indent="-182816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6436" indent="-182816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6674" indent="-182816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2"/>
            <a:ext cx="7239000" cy="1143000"/>
          </a:xfrm>
          <a:prstGeom prst="rect">
            <a:avLst/>
          </a:prstGeom>
        </p:spPr>
        <p:txBody>
          <a:bodyPr vert="horz" lIns="45704" tIns="0" rIns="45704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8"/>
            <a:ext cx="7239000" cy="4846320"/>
          </a:xfrm>
          <a:prstGeom prst="rect">
            <a:avLst/>
          </a:prstGeom>
        </p:spPr>
        <p:txBody>
          <a:bodyPr vert="horz" lIns="91408" tIns="45704" rIns="91408" bIns="45704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9"/>
            <a:ext cx="2002464" cy="226903"/>
          </a:xfrm>
          <a:prstGeom prst="rect">
            <a:avLst/>
          </a:prstGeom>
        </p:spPr>
        <p:txBody>
          <a:bodyPr vert="horz" lIns="91408" tIns="0" rIns="91408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7"/>
            <a:ext cx="3657600" cy="228600"/>
          </a:xfrm>
          <a:prstGeom prst="rect">
            <a:avLst/>
          </a:prstGeom>
        </p:spPr>
        <p:txBody>
          <a:bodyPr vert="horz" lIns="91408" tIns="0" rIns="91408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9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224" indent="-274224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024" indent="-228519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684" indent="-228519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486" indent="-228519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79709" indent="-228519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1665" indent="-182816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2762" indent="-182816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6436" indent="-182816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6674" indent="-182816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2"/>
            <a:ext cx="7239000" cy="1143000"/>
          </a:xfrm>
          <a:prstGeom prst="rect">
            <a:avLst/>
          </a:prstGeom>
        </p:spPr>
        <p:txBody>
          <a:bodyPr vert="horz" lIns="45704" tIns="0" rIns="45704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8"/>
            <a:ext cx="7239000" cy="4846320"/>
          </a:xfrm>
          <a:prstGeom prst="rect">
            <a:avLst/>
          </a:prstGeom>
        </p:spPr>
        <p:txBody>
          <a:bodyPr vert="horz" lIns="91408" tIns="45704" rIns="91408" bIns="45704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lIns="91408" tIns="0" rIns="91408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lIns="91408" tIns="0" rIns="91408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6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224" indent="-274224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024" indent="-228519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684" indent="-228519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486" indent="-228519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79709" indent="-228519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1665" indent="-182816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2762" indent="-182816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6436" indent="-182816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6674" indent="-182816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2"/>
            <a:ext cx="7239000" cy="1143000"/>
          </a:xfrm>
          <a:prstGeom prst="rect">
            <a:avLst/>
          </a:prstGeom>
        </p:spPr>
        <p:txBody>
          <a:bodyPr vert="horz" lIns="45704" tIns="0" rIns="45704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8"/>
            <a:ext cx="7239000" cy="4846320"/>
          </a:xfrm>
          <a:prstGeom prst="rect">
            <a:avLst/>
          </a:prstGeom>
        </p:spPr>
        <p:txBody>
          <a:bodyPr vert="horz" lIns="91408" tIns="45704" rIns="91408" bIns="45704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lIns="91408" tIns="0" rIns="91408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lIns="91408" tIns="0" rIns="91408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85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224" indent="-274224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024" indent="-228519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684" indent="-228519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486" indent="-228519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79709" indent="-228519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1665" indent="-182816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2762" indent="-182816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6436" indent="-182816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6674" indent="-182816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80119" tIns="40060" rIns="80119" bIns="4006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525963"/>
          </a:xfrm>
          <a:prstGeom prst="rect">
            <a:avLst/>
          </a:prstGeom>
        </p:spPr>
        <p:txBody>
          <a:bodyPr vert="horz" lIns="80119" tIns="40060" rIns="80119" bIns="4006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6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188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1188"/>
              <a:t>20.06.2024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50"/>
            <a:ext cx="2895600" cy="365126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18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0"/>
            <a:ext cx="2133600" cy="365126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18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118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42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801188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446" indent="-300446" algn="l" defTabSz="80118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0966" indent="-250372" algn="l" defTabSz="801188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486" indent="-200298" algn="l" defTabSz="80118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2079" indent="-200298" algn="l" defTabSz="801188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2675" indent="-200298" algn="l" defTabSz="801188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3269" indent="-200298" algn="l" defTabSz="80118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3863" indent="-200298" algn="l" defTabSz="80118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4459" indent="-200298" algn="l" defTabSz="80118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5052" indent="-200298" algn="l" defTabSz="80118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96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188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8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37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97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56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161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755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80147" tIns="40074" rIns="80147" bIns="4007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525963"/>
          </a:xfrm>
          <a:prstGeom prst="rect">
            <a:avLst/>
          </a:prstGeom>
        </p:spPr>
        <p:txBody>
          <a:bodyPr vert="horz" lIns="80147" tIns="40074" rIns="80147" bIns="4007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6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472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1472"/>
              <a:t>20.06.2024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6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47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0"/>
            <a:ext cx="2133600" cy="365126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472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147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80147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552" indent="-300552" algn="l" defTabSz="80147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1196" indent="-250460" algn="l" defTabSz="80147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840" indent="-200368" algn="l" defTabSz="80147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2575" indent="-200368" algn="l" defTabSz="80147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3311" indent="-200368" algn="l" defTabSz="80147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4047" indent="-200368" algn="l" defTabSz="80147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4783" indent="-200368" algn="l" defTabSz="80147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5519" indent="-200368" algn="l" defTabSz="80147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6254" indent="-200368" algn="l" defTabSz="80147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 defTabSz="914400"/>
              <a:t>20.06.2024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defTabSz="914400"/>
            <a:endParaRPr lang="ru-RU">
              <a:solidFill>
                <a:srgbClr val="444D26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B19B0651-EE4F-4900-A07F-96A6BFA9D0F0}" type="slidenum">
              <a:rPr lang="ru-RU" smtClean="0">
                <a:solidFill>
                  <a:srgbClr val="444D26"/>
                </a:solidFill>
              </a:rPr>
              <a:pPr defTabSz="914400"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2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 defTabSz="914400"/>
              <a:t>20.06.2024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defTabSz="914400"/>
            <a:endParaRPr lang="ru-RU">
              <a:solidFill>
                <a:srgbClr val="444D26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B19B0651-EE4F-4900-A07F-96A6BFA9D0F0}" type="slidenum">
              <a:rPr lang="ru-RU" smtClean="0">
                <a:solidFill>
                  <a:srgbClr val="444D26"/>
                </a:solidFill>
              </a:rPr>
              <a:pPr defTabSz="914400"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62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 defTabSz="914400"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defTabSz="914400"/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B19B0651-EE4F-4900-A07F-96A6BFA9D0F0}" type="slidenum">
              <a:rPr lang="ru-RU" smtClean="0">
                <a:solidFill>
                  <a:srgbClr val="B13F9A"/>
                </a:solidFill>
              </a:rPr>
              <a:pPr defTabSz="914400"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8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 defTabSz="914400"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defTabSz="914400"/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B19B0651-EE4F-4900-A07F-96A6BFA9D0F0}" type="slidenum">
              <a:rPr lang="ru-RU" smtClean="0">
                <a:solidFill>
                  <a:srgbClr val="B13F9A"/>
                </a:solidFill>
              </a:rPr>
              <a:pPr defTabSz="914400"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8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 defTabSz="914400"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defTabSz="914400"/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B19B0651-EE4F-4900-A07F-96A6BFA9D0F0}" type="slidenum">
              <a:rPr lang="ru-RU" smtClean="0">
                <a:solidFill>
                  <a:srgbClr val="B13F9A"/>
                </a:solidFill>
              </a:rPr>
              <a:pPr defTabSz="914400"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97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 defTabSz="914400"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defTabSz="914400"/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B19B0651-EE4F-4900-A07F-96A6BFA9D0F0}" type="slidenum">
              <a:rPr lang="ru-RU" smtClean="0">
                <a:solidFill>
                  <a:srgbClr val="B13F9A"/>
                </a:solidFill>
              </a:rPr>
              <a:pPr defTabSz="914400"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3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2"/>
            <a:ext cx="7239000" cy="1143000"/>
          </a:xfrm>
          <a:prstGeom prst="rect">
            <a:avLst/>
          </a:prstGeom>
        </p:spPr>
        <p:txBody>
          <a:bodyPr vert="horz" lIns="45704" tIns="0" rIns="45704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8"/>
            <a:ext cx="7239000" cy="4846320"/>
          </a:xfrm>
          <a:prstGeom prst="rect">
            <a:avLst/>
          </a:prstGeom>
        </p:spPr>
        <p:txBody>
          <a:bodyPr vert="horz" lIns="91408" tIns="45704" rIns="91408" bIns="45704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9"/>
            <a:ext cx="2002464" cy="226903"/>
          </a:xfrm>
          <a:prstGeom prst="rect">
            <a:avLst/>
          </a:prstGeom>
        </p:spPr>
        <p:txBody>
          <a:bodyPr vert="horz" lIns="91408" tIns="0" rIns="91408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7"/>
            <a:ext cx="3657600" cy="228600"/>
          </a:xfrm>
          <a:prstGeom prst="rect">
            <a:avLst/>
          </a:prstGeom>
        </p:spPr>
        <p:txBody>
          <a:bodyPr vert="horz" lIns="91408" tIns="0" rIns="91408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4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224" indent="-274224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024" indent="-228519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684" indent="-228519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486" indent="-228519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79709" indent="-228519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1665" indent="-182816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2762" indent="-182816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6436" indent="-182816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6674" indent="-182816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2"/>
            <a:ext cx="7239000" cy="1143000"/>
          </a:xfrm>
          <a:prstGeom prst="rect">
            <a:avLst/>
          </a:prstGeom>
        </p:spPr>
        <p:txBody>
          <a:bodyPr vert="horz" lIns="45704" tIns="0" rIns="45704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8"/>
            <a:ext cx="7239000" cy="4846320"/>
          </a:xfrm>
          <a:prstGeom prst="rect">
            <a:avLst/>
          </a:prstGeom>
        </p:spPr>
        <p:txBody>
          <a:bodyPr vert="horz" lIns="91408" tIns="45704" rIns="91408" bIns="45704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9"/>
            <a:ext cx="2002464" cy="226903"/>
          </a:xfrm>
          <a:prstGeom prst="rect">
            <a:avLst/>
          </a:prstGeom>
        </p:spPr>
        <p:txBody>
          <a:bodyPr vert="horz" lIns="91408" tIns="0" rIns="91408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7"/>
            <a:ext cx="3657600" cy="228600"/>
          </a:xfrm>
          <a:prstGeom prst="rect">
            <a:avLst/>
          </a:prstGeom>
        </p:spPr>
        <p:txBody>
          <a:bodyPr vert="horz" lIns="91408" tIns="0" rIns="91408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6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224" indent="-274224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024" indent="-228519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684" indent="-228519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486" indent="-228519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79709" indent="-228519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1665" indent="-182816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2762" indent="-182816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6436" indent="-182816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6674" indent="-182816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2"/>
            <a:ext cx="7239000" cy="1143000"/>
          </a:xfrm>
          <a:prstGeom prst="rect">
            <a:avLst/>
          </a:prstGeom>
        </p:spPr>
        <p:txBody>
          <a:bodyPr vert="horz" lIns="45704" tIns="0" rIns="45704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8"/>
            <a:ext cx="7239000" cy="4846320"/>
          </a:xfrm>
          <a:prstGeom prst="rect">
            <a:avLst/>
          </a:prstGeom>
        </p:spPr>
        <p:txBody>
          <a:bodyPr vert="horz" lIns="91408" tIns="45704" rIns="91408" bIns="45704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9"/>
            <a:ext cx="2002464" cy="226903"/>
          </a:xfrm>
          <a:prstGeom prst="rect">
            <a:avLst/>
          </a:prstGeom>
        </p:spPr>
        <p:txBody>
          <a:bodyPr vert="horz" lIns="91408" tIns="0" rIns="91408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7"/>
            <a:ext cx="3657600" cy="228600"/>
          </a:xfrm>
          <a:prstGeom prst="rect">
            <a:avLst/>
          </a:prstGeom>
        </p:spPr>
        <p:txBody>
          <a:bodyPr vert="horz" lIns="91408" tIns="0" rIns="91408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5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224" indent="-274224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024" indent="-228519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684" indent="-228519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486" indent="-228519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79709" indent="-228519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1665" indent="-182816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2762" indent="-182816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6436" indent="-182816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6674" indent="-182816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2"/>
            <a:ext cx="7239000" cy="1143000"/>
          </a:xfrm>
          <a:prstGeom prst="rect">
            <a:avLst/>
          </a:prstGeom>
        </p:spPr>
        <p:txBody>
          <a:bodyPr vert="horz" lIns="45704" tIns="0" rIns="45704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8"/>
            <a:ext cx="7239000" cy="4846320"/>
          </a:xfrm>
          <a:prstGeom prst="rect">
            <a:avLst/>
          </a:prstGeom>
        </p:spPr>
        <p:txBody>
          <a:bodyPr vert="horz" lIns="91408" tIns="45704" rIns="91408" bIns="45704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9"/>
            <a:ext cx="2002464" cy="226903"/>
          </a:xfrm>
          <a:prstGeom prst="rect">
            <a:avLst/>
          </a:prstGeom>
        </p:spPr>
        <p:txBody>
          <a:bodyPr vert="horz" lIns="91408" tIns="0" rIns="91408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7"/>
            <a:ext cx="3657600" cy="228600"/>
          </a:xfrm>
          <a:prstGeom prst="rect">
            <a:avLst/>
          </a:prstGeom>
        </p:spPr>
        <p:txBody>
          <a:bodyPr vert="horz" lIns="91408" tIns="0" rIns="91408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6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224" indent="-274224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024" indent="-228519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684" indent="-228519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486" indent="-228519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79709" indent="-228519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1665" indent="-182816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2762" indent="-182816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6436" indent="-182816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6674" indent="-182816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2"/>
            <a:ext cx="7239000" cy="1143000"/>
          </a:xfrm>
          <a:prstGeom prst="rect">
            <a:avLst/>
          </a:prstGeom>
        </p:spPr>
        <p:txBody>
          <a:bodyPr vert="horz" lIns="45704" tIns="0" rIns="45704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8"/>
            <a:ext cx="7239000" cy="4846320"/>
          </a:xfrm>
          <a:prstGeom prst="rect">
            <a:avLst/>
          </a:prstGeom>
        </p:spPr>
        <p:txBody>
          <a:bodyPr vert="horz" lIns="91408" tIns="45704" rIns="91408" bIns="45704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9"/>
            <a:ext cx="2002464" cy="226903"/>
          </a:xfrm>
          <a:prstGeom prst="rect">
            <a:avLst/>
          </a:prstGeom>
        </p:spPr>
        <p:txBody>
          <a:bodyPr vert="horz" lIns="91408" tIns="0" rIns="91408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7"/>
            <a:ext cx="3657600" cy="228600"/>
          </a:xfrm>
          <a:prstGeom prst="rect">
            <a:avLst/>
          </a:prstGeom>
        </p:spPr>
        <p:txBody>
          <a:bodyPr vert="horz" lIns="91408" tIns="0" rIns="91408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81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224" indent="-274224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024" indent="-228519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684" indent="-228519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486" indent="-228519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79709" indent="-228519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1665" indent="-182816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2762" indent="-182816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6436" indent="-182816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6674" indent="-182816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2"/>
            <a:ext cx="7239000" cy="1143000"/>
          </a:xfrm>
          <a:prstGeom prst="rect">
            <a:avLst/>
          </a:prstGeom>
        </p:spPr>
        <p:txBody>
          <a:bodyPr vert="horz" lIns="45704" tIns="0" rIns="45704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8"/>
            <a:ext cx="7239000" cy="4846320"/>
          </a:xfrm>
          <a:prstGeom prst="rect">
            <a:avLst/>
          </a:prstGeom>
        </p:spPr>
        <p:txBody>
          <a:bodyPr vert="horz" lIns="91408" tIns="45704" rIns="91408" bIns="45704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9"/>
            <a:ext cx="2002464" cy="226903"/>
          </a:xfrm>
          <a:prstGeom prst="rect">
            <a:avLst/>
          </a:prstGeom>
        </p:spPr>
        <p:txBody>
          <a:bodyPr vert="horz" lIns="91408" tIns="0" rIns="91408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7"/>
            <a:ext cx="3657600" cy="228600"/>
          </a:xfrm>
          <a:prstGeom prst="rect">
            <a:avLst/>
          </a:prstGeom>
        </p:spPr>
        <p:txBody>
          <a:bodyPr vert="horz" lIns="91408" tIns="0" rIns="91408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6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224" indent="-274224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024" indent="-228519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684" indent="-228519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486" indent="-228519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79709" indent="-228519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1665" indent="-182816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2762" indent="-182816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6436" indent="-182816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6674" indent="-182816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2"/>
            <a:ext cx="7239000" cy="1143000"/>
          </a:xfrm>
          <a:prstGeom prst="rect">
            <a:avLst/>
          </a:prstGeom>
        </p:spPr>
        <p:txBody>
          <a:bodyPr vert="horz" lIns="45704" tIns="0" rIns="45704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8"/>
            <a:ext cx="7239000" cy="4846320"/>
          </a:xfrm>
          <a:prstGeom prst="rect">
            <a:avLst/>
          </a:prstGeom>
        </p:spPr>
        <p:txBody>
          <a:bodyPr vert="horz" lIns="91408" tIns="45704" rIns="91408" bIns="45704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9"/>
            <a:ext cx="2002464" cy="226903"/>
          </a:xfrm>
          <a:prstGeom prst="rect">
            <a:avLst/>
          </a:prstGeom>
        </p:spPr>
        <p:txBody>
          <a:bodyPr vert="horz" lIns="91408" tIns="0" rIns="91408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20.06.2024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7"/>
            <a:ext cx="3657600" cy="228600"/>
          </a:xfrm>
          <a:prstGeom prst="rect">
            <a:avLst/>
          </a:prstGeom>
        </p:spPr>
        <p:txBody>
          <a:bodyPr vert="horz" lIns="91408" tIns="0" rIns="91408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36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224" indent="-274224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024" indent="-228519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684" indent="-228519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486" indent="-228519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79709" indent="-228519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1665" indent="-182816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2762" indent="-182816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6436" indent="-182816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6674" indent="-182816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2.png"/><Relationship Id="rId5" Type="http://schemas.openxmlformats.org/officeDocument/2006/relationships/image" Target="../media/image3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9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10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45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5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67.xml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7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89.xml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0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11.xml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22.xml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4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55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66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7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88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404664"/>
            <a:ext cx="4501952" cy="648072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1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528" y="6957392"/>
            <a:ext cx="8503920" cy="58181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278472"/>
              </p:ext>
            </p:extLst>
          </p:nvPr>
        </p:nvGraphicFramePr>
        <p:xfrm>
          <a:off x="395536" y="1916832"/>
          <a:ext cx="8399323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9323"/>
              </a:tblGrid>
              <a:tr h="2880320">
                <a:tc>
                  <a:txBody>
                    <a:bodyPr/>
                    <a:lstStyle/>
                    <a:p>
                      <a:pPr algn="ctr"/>
                      <a:r>
                        <a:rPr lang="ru-RU" sz="3600" b="1" spc="50" dirty="0" smtClean="0">
                          <a:ln w="11430"/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ИСПОЛНЕНИЕ БЮДЖЕТА МУНИЦИПАЛЬНОГО ОБРАЗОВАНИЯ </a:t>
                      </a:r>
                    </a:p>
                    <a:p>
                      <a:pPr algn="ctr"/>
                      <a:r>
                        <a:rPr lang="ru-RU" sz="3600" b="1" spc="50" dirty="0" smtClean="0">
                          <a:ln w="11430"/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«НУКУТСКИЙ РАЙОН»</a:t>
                      </a:r>
                    </a:p>
                    <a:p>
                      <a:pPr algn="ctr"/>
                      <a:r>
                        <a:rPr lang="ru-RU" sz="3600" b="1" spc="50" dirty="0" smtClean="0">
                          <a:ln w="11430"/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 2023 год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Бюджет-2023: худший сценарий уже учтен — Минф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2794"/>
            <a:ext cx="2664296" cy="14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Уданова-ПК\Desktop\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02794"/>
            <a:ext cx="2232248" cy="14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данова-ПК\Desktop\tild3234-6666-4966-b864-373962396337__sdfghyjukljhg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869160"/>
            <a:ext cx="3456384" cy="179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2794"/>
            <a:ext cx="2448271" cy="147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402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186" y="412678"/>
            <a:ext cx="4321932" cy="856084"/>
          </a:xfrm>
        </p:spPr>
        <p:txBody>
          <a:bodyPr>
            <a:noAutofit/>
          </a:bodyPr>
          <a:lstStyle/>
          <a:p>
            <a:pPr algn="ctr"/>
            <a:r>
              <a:rPr lang="ru-RU" sz="1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sz="1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муниципальная программа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«местное самоуправление»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2019-2026 годы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636374"/>
              </p:ext>
            </p:extLst>
          </p:nvPr>
        </p:nvGraphicFramePr>
        <p:xfrm>
          <a:off x="214284" y="2357431"/>
          <a:ext cx="8572560" cy="1334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3940"/>
                <a:gridCol w="1215974"/>
                <a:gridCol w="1151976"/>
                <a:gridCol w="1151976"/>
                <a:gridCol w="1087978"/>
                <a:gridCol w="1020716"/>
              </a:tblGrid>
              <a:tr h="326423">
                <a:tc gridSpan="5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                       Объем финансирования, тыс. руб. </a:t>
                      </a:r>
                      <a:endParaRPr lang="ru-RU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2022 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 2023 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 2023 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% исполнения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Прирост 2023 г. к 2022 г.</a:t>
                      </a:r>
                      <a:endParaRPr lang="ru-RU" sz="1200" dirty="0"/>
                    </a:p>
                  </a:txBody>
                  <a:tcPr/>
                </a:tc>
              </a:tr>
              <a:tr h="3680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МП «Местное</a:t>
                      </a:r>
                      <a:r>
                        <a:rPr lang="ru-RU" sz="1200" baseline="0" dirty="0" smtClean="0"/>
                        <a:t> самоуправления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76806,3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85654,6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85340,6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8 534,3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42417"/>
              </p:ext>
            </p:extLst>
          </p:nvPr>
        </p:nvGraphicFramePr>
        <p:xfrm>
          <a:off x="214284" y="1772819"/>
          <a:ext cx="8572560" cy="638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0"/>
              </a:tblGrid>
              <a:tr h="32642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Цель муниципальной программы</a:t>
                      </a:r>
                      <a:endParaRPr lang="ru-RU" sz="1500" dirty="0"/>
                    </a:p>
                  </a:txBody>
                  <a:tcPr/>
                </a:tc>
              </a:tr>
              <a:tr h="31198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Повышение</a:t>
                      </a:r>
                      <a:r>
                        <a:rPr lang="ru-RU" sz="1200" baseline="0" dirty="0" smtClean="0"/>
                        <a:t> эффективности и прозрачности деятельности органов местного самоуправления</a:t>
                      </a:r>
                      <a:endParaRPr lang="ru-RU" sz="12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42855"/>
            <a:ext cx="2857520" cy="153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574904"/>
              </p:ext>
            </p:extLst>
          </p:nvPr>
        </p:nvGraphicFramePr>
        <p:xfrm>
          <a:off x="214283" y="3933056"/>
          <a:ext cx="8572559" cy="2669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1143"/>
                <a:gridCol w="804644"/>
                <a:gridCol w="969927"/>
                <a:gridCol w="1206379"/>
                <a:gridCol w="830466"/>
              </a:tblGrid>
              <a:tr h="360040">
                <a:tc gridSpan="5">
                  <a:txBody>
                    <a:bodyPr/>
                    <a:lstStyle/>
                    <a:p>
                      <a:r>
                        <a:rPr lang="ru-RU" sz="1200" dirty="0" smtClean="0"/>
                        <a:t>Целевые показатели (индикаторы), планируемые к достижению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353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Основные показатели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3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Плановое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значение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8789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1. Отсутствие</a:t>
                      </a:r>
                      <a:r>
                        <a:rPr lang="ru-RU" sz="1100" baseline="0" dirty="0" smtClean="0"/>
                        <a:t> замечаний со стороны Губернатора и Правительства  Иркутской  области и иных исполнительных органов государственной власти Иркутской области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Да-1, нет-0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027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2. Удельный вес компьютеров, подключенных к единой локальной вычислительной сети, от общего количества</a:t>
                      </a:r>
                      <a:r>
                        <a:rPr lang="ru-RU" sz="1100" baseline="0" dirty="0" smtClean="0"/>
                        <a:t> компьютеров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677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3. Удельный вес опубликованных информационных материалов от общего количества направленных на публикацию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096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186" y="412678"/>
            <a:ext cx="4321932" cy="856084"/>
          </a:xfrm>
        </p:spPr>
        <p:txBody>
          <a:bodyPr>
            <a:noAutofit/>
          </a:bodyPr>
          <a:lstStyle/>
          <a:p>
            <a:pPr algn="ctr"/>
            <a:r>
              <a:rPr lang="ru-RU" sz="1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sz="1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муниципальная программа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«муниципальные финансы»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2019-2026 годы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193366"/>
              </p:ext>
            </p:extLst>
          </p:nvPr>
        </p:nvGraphicFramePr>
        <p:xfrm>
          <a:off x="323528" y="2708920"/>
          <a:ext cx="8496946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256"/>
                <a:gridCol w="1195866"/>
                <a:gridCol w="1132926"/>
                <a:gridCol w="1132926"/>
                <a:gridCol w="1069986"/>
                <a:gridCol w="1069986"/>
              </a:tblGrid>
              <a:tr h="432048">
                <a:tc gridSpan="5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                       Объем финансирования, тыс. руб. </a:t>
                      </a:r>
                      <a:endParaRPr lang="ru-RU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2022 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 2023 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 2023 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% исполнения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Прирост 2023 г. к 2022 г.</a:t>
                      </a:r>
                      <a:endParaRPr lang="ru-RU" sz="1200" dirty="0"/>
                    </a:p>
                  </a:txBody>
                  <a:tcPr/>
                </a:tc>
              </a:tr>
              <a:tr h="3680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МП «Муниципальные финансы»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125 008,6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139 982,0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139 982,0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14 973,4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6269248"/>
              </p:ext>
            </p:extLst>
          </p:nvPr>
        </p:nvGraphicFramePr>
        <p:xfrm>
          <a:off x="323617" y="1772816"/>
          <a:ext cx="8504240" cy="783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240"/>
              </a:tblGrid>
              <a:tr h="32642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Цель муниципальной программы</a:t>
                      </a:r>
                      <a:endParaRPr lang="ru-RU" sz="15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Повышение качества управления муниципальными финансами, создание условий для эффективного и ответственного управления муниципальными финансами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C:\Users\Уданова-ПК\Downloads\IMG_1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0" y="4509123"/>
            <a:ext cx="2736303" cy="189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Уданова-ПК\Downloads\IMG_1286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4509123"/>
            <a:ext cx="2808312" cy="1896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Уданова-ПК\Downloads\DSC_64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9124"/>
            <a:ext cx="2808312" cy="189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Бюджет-2023: худший сценарий уже учтен — Минфи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25694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774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404664"/>
            <a:ext cx="4501952" cy="648072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муниципальная программа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«муниципальные финансы»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2019-2026 годы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528" y="6957392"/>
            <a:ext cx="8503920" cy="58181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719370"/>
              </p:ext>
            </p:extLst>
          </p:nvPr>
        </p:nvGraphicFramePr>
        <p:xfrm>
          <a:off x="277139" y="1412780"/>
          <a:ext cx="8615345" cy="3446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3948"/>
                <a:gridCol w="441186"/>
                <a:gridCol w="895954"/>
                <a:gridCol w="1162914"/>
                <a:gridCol w="1141343"/>
              </a:tblGrid>
              <a:tr h="326423">
                <a:tc gridSpan="5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Целевые показатели (индикаторы), планируемые к достижению</a:t>
                      </a:r>
                      <a:r>
                        <a:rPr lang="ru-RU" sz="1500" baseline="0" dirty="0" smtClean="0"/>
                        <a:t> </a:t>
                      </a:r>
                      <a:endParaRPr lang="ru-RU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7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3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Плановое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значение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5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налоговых и неналоговых доходов местного бюджета в общем объеме собственных доходов бюджета (без учета субвенций)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35,1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21,4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61,0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расходов на обслуживание муниципального долга в общем объеме расходов бюджета (без учета субвенций)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75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РФФПП из бюджета МО "</a:t>
                      </a: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Нукутский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район" в объеме собственных доходов (без учета субвенций)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75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освоенных средств, переданных из бюджета МО "</a:t>
                      </a: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Нукутский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район" сельским поселениям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75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освоения средств, выделенных на обеспечение деятельности Финансового управления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4"/>
            <a:ext cx="2376264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2" y="5013110"/>
            <a:ext cx="2160240" cy="159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Фон для презентации финансовой грамотности - 24 фото для презентаций и  картинок на рабочий сто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5003002"/>
            <a:ext cx="2448271" cy="159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Бюджет-2023: худший сценарий уже учтен — Минфи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2569468" cy="12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945023"/>
            <a:ext cx="2328863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878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186" y="412678"/>
            <a:ext cx="4321932" cy="856084"/>
          </a:xfrm>
        </p:spPr>
        <p:txBody>
          <a:bodyPr>
            <a:noAutofit/>
          </a:bodyPr>
          <a:lstStyle/>
          <a:p>
            <a:pPr algn="ctr"/>
            <a:r>
              <a:rPr lang="ru-RU" sz="1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sz="1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муниципальная программа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«ОБРАЗОВАНИЕ»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2019-2026 годы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618900"/>
              </p:ext>
            </p:extLst>
          </p:nvPr>
        </p:nvGraphicFramePr>
        <p:xfrm>
          <a:off x="323528" y="2708920"/>
          <a:ext cx="8496946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256"/>
                <a:gridCol w="1195866"/>
                <a:gridCol w="1132926"/>
                <a:gridCol w="1132926"/>
                <a:gridCol w="1069986"/>
                <a:gridCol w="1069986"/>
              </a:tblGrid>
              <a:tr h="432048">
                <a:tc gridSpan="5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                       Объем финансирования, тыс. руб. </a:t>
                      </a:r>
                      <a:endParaRPr lang="ru-RU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2022 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 2023 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 2023 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% исполнения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Прирост 2023 г. к 2022 г.</a:t>
                      </a:r>
                      <a:endParaRPr lang="ru-RU" sz="1200" dirty="0"/>
                    </a:p>
                  </a:txBody>
                  <a:tcPr/>
                </a:tc>
              </a:tr>
              <a:tr h="3680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МП «Образование»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888 894,7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816 247,5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808 333,2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- 80 561,5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974901"/>
              </p:ext>
            </p:extLst>
          </p:nvPr>
        </p:nvGraphicFramePr>
        <p:xfrm>
          <a:off x="323617" y="1772816"/>
          <a:ext cx="8504240" cy="783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240"/>
              </a:tblGrid>
              <a:tr h="32642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Цель муниципальной программы</a:t>
                      </a:r>
                      <a:endParaRPr lang="ru-RU" sz="15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Повышение доступности и качества образования, обеспечение его соответствия требованиям современного социально-экономического развития региона и государства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Рисунок 10" descr="ГПиН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12" y="2"/>
            <a:ext cx="2464421" cy="1693463"/>
          </a:xfrm>
          <a:prstGeom prst="rect">
            <a:avLst/>
          </a:prstGeom>
        </p:spPr>
      </p:pic>
      <p:pic>
        <p:nvPicPr>
          <p:cNvPr id="14" name="Рисунок 13" descr="site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4509123"/>
            <a:ext cx="5796136" cy="198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55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404664"/>
            <a:ext cx="4501952" cy="648072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муниципальная программа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«ОБРАЗОВАНИЕ»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2019-2026 годы</a:t>
            </a:r>
          </a:p>
        </p:txBody>
      </p:sp>
      <p:pic>
        <p:nvPicPr>
          <p:cNvPr id="13" name="Содержимое 12" descr="Са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2" y="5301210"/>
            <a:ext cx="2160240" cy="1296144"/>
          </a:xfrm>
        </p:spPr>
      </p:pic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575968"/>
              </p:ext>
            </p:extLst>
          </p:nvPr>
        </p:nvGraphicFramePr>
        <p:xfrm>
          <a:off x="277139" y="1412780"/>
          <a:ext cx="8615345" cy="3801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0928"/>
                <a:gridCol w="544206"/>
                <a:gridCol w="895954"/>
                <a:gridCol w="1162914"/>
                <a:gridCol w="1141343"/>
              </a:tblGrid>
              <a:tr h="326423">
                <a:tc gridSpan="5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Целевые показатели (индикаторы), планируемые к достижению</a:t>
                      </a:r>
                      <a:r>
                        <a:rPr lang="ru-RU" sz="1500" baseline="0" dirty="0" smtClean="0"/>
                        <a:t> </a:t>
                      </a:r>
                      <a:endParaRPr lang="ru-RU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7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Плановое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значение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5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Охват детей в возрасте от 1,5 до 6 лет услугами муниципальных дошкольных образовательных учреждений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62,0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58,8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94,8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численности населения в возрасте от 7 до 18 лет, охваченного общим образованием, в общей численности населения в возрасте от 7 до 18 лет</a:t>
                      </a:r>
                      <a:endParaRPr kumimoji="0" lang="ru-RU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86,0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88,7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103,1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детей, изучающих бурятский язык в дошкольных и общеобразовательных организациях, в общей численности детей, охваченных дошкольным и общим образованием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28,2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75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несовершеннолетних граждан, трудоустроенных в свободное от учебы время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75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Сохранение количества детей, охваченных летним отдыхом в лагере «Березка»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Рисунок 13" descr="Эрхим Багша 2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5301210"/>
            <a:ext cx="1872208" cy="1296144"/>
          </a:xfrm>
          <a:prstGeom prst="rect">
            <a:avLst/>
          </a:prstGeom>
        </p:spPr>
      </p:pic>
      <p:pic>
        <p:nvPicPr>
          <p:cNvPr id="17" name="Рисунок 16" descr="Ученик Года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5301210"/>
            <a:ext cx="2016224" cy="1296144"/>
          </a:xfrm>
          <a:prstGeom prst="rect">
            <a:avLst/>
          </a:prstGeom>
        </p:spPr>
      </p:pic>
      <p:pic>
        <p:nvPicPr>
          <p:cNvPr id="18" name="Рисунок 17" descr="ДЛ 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301210"/>
            <a:ext cx="1800200" cy="1296144"/>
          </a:xfrm>
          <a:prstGeom prst="rect">
            <a:avLst/>
          </a:prstGeom>
        </p:spPr>
      </p:pic>
      <p:pic>
        <p:nvPicPr>
          <p:cNvPr id="19" name="Рисунок 18" descr="ГПиН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1"/>
            <a:ext cx="2376264" cy="12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20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186" y="412678"/>
            <a:ext cx="4321932" cy="856084"/>
          </a:xfrm>
        </p:spPr>
        <p:txBody>
          <a:bodyPr>
            <a:noAutofit/>
          </a:bodyPr>
          <a:lstStyle/>
          <a:p>
            <a:pPr algn="ctr"/>
            <a:r>
              <a:rPr lang="ru-RU" sz="1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sz="1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муниципальная программа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«культура»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2019-2026 годы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687659"/>
              </p:ext>
            </p:extLst>
          </p:nvPr>
        </p:nvGraphicFramePr>
        <p:xfrm>
          <a:off x="323528" y="2708921"/>
          <a:ext cx="8496946" cy="1529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256"/>
                <a:gridCol w="1195866"/>
                <a:gridCol w="1132926"/>
                <a:gridCol w="1132926"/>
                <a:gridCol w="1069986"/>
                <a:gridCol w="1069986"/>
              </a:tblGrid>
              <a:tr h="432048">
                <a:tc gridSpan="5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                       Объем финансирования, тыс. руб. </a:t>
                      </a:r>
                      <a:endParaRPr lang="ru-RU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2022 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 2023 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 2023 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% исполнения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Прирост 2023 г. к 2022 г.</a:t>
                      </a:r>
                      <a:endParaRPr lang="ru-RU" sz="12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МП «Культура»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40 375,0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51 788,5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51 560,1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11 185,1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4848931"/>
              </p:ext>
            </p:extLst>
          </p:nvPr>
        </p:nvGraphicFramePr>
        <p:xfrm>
          <a:off x="323617" y="1772817"/>
          <a:ext cx="8504240" cy="783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240"/>
              </a:tblGrid>
              <a:tr h="32642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Цель муниципальной программы</a:t>
                      </a:r>
                      <a:endParaRPr lang="ru-RU" sz="15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Развитие культурного потенциала личности и общества в целом, сохранение культурного наследия Нукутского района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https://www.admbal.ru/upload/iblock/af1/z4d5eolmn8mjx7cg72sqyp994ffo1j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8" y="116633"/>
            <a:ext cx="209072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Культура\Desktop\фОТО НА БЮДЖЕ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3"/>
            <a:ext cx="2736305" cy="214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Культура\Desktop\Downloads\XkWAMDG048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116" y="4509123"/>
            <a:ext cx="2705037" cy="216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ультура\Desktop\ФОТО ДЛЯ БЮДЖ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09123"/>
            <a:ext cx="2520280" cy="214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905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404664"/>
            <a:ext cx="4501952" cy="648072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муниципальная программа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«КУЛЬТУРА»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2019-2026 годы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528" y="6957392"/>
            <a:ext cx="8503920" cy="58181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482927"/>
              </p:ext>
            </p:extLst>
          </p:nvPr>
        </p:nvGraphicFramePr>
        <p:xfrm>
          <a:off x="277139" y="1412780"/>
          <a:ext cx="8615345" cy="3446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3948"/>
                <a:gridCol w="441186"/>
                <a:gridCol w="895954"/>
                <a:gridCol w="1162914"/>
                <a:gridCol w="1141343"/>
              </a:tblGrid>
              <a:tr h="326423">
                <a:tc gridSpan="5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Целевые показатели (индикаторы), планируемые к достижению</a:t>
                      </a:r>
                      <a:r>
                        <a:rPr lang="ru-RU" sz="1500" baseline="0" dirty="0" smtClean="0"/>
                        <a:t> </a:t>
                      </a:r>
                      <a:endParaRPr lang="ru-RU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7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3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Плановое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значение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56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Темпы роста посещений муниципальных библиотек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участников культурно-досуговых мероприятий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33,2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7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Сохранность контингента обучающихся  ДШИ на конец учебного года по отношению к общему числу учащихся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7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населения, охваченного мероприятиями по сохранению бурятского языка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7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студентов-очников, обучающихся по целевому направлению в учреждениях культуры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5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886" y="4869163"/>
            <a:ext cx="2016224" cy="174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s://www.admbal.ru/upload/iblock/af1/z4d5eolmn8mjx7cg72sqyp994ffo1j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90493"/>
            <a:ext cx="2016224" cy="132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Культура\Desktop\БЮДЖ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46" y="5013176"/>
            <a:ext cx="237626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Культура\Desktop\Downloads\дш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913787"/>
            <a:ext cx="2615658" cy="17042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1588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186" y="412676"/>
            <a:ext cx="4321932" cy="856084"/>
          </a:xfrm>
        </p:spPr>
        <p:txBody>
          <a:bodyPr>
            <a:no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муниципальная программа</a:t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«МОЛОДЕЖНАЯ ПОЛИТИКА»</a:t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2019-2026 годы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852072"/>
              </p:ext>
            </p:extLst>
          </p:nvPr>
        </p:nvGraphicFramePr>
        <p:xfrm>
          <a:off x="323528" y="2708920"/>
          <a:ext cx="8496946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256"/>
                <a:gridCol w="1195866"/>
                <a:gridCol w="1132926"/>
                <a:gridCol w="1132926"/>
                <a:gridCol w="1069986"/>
                <a:gridCol w="1069986"/>
              </a:tblGrid>
              <a:tr h="432048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                  Объем финансирования, тыс. руб. 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618049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2022 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 2023 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 2023 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% исполнения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Прирост 2023 г. к 2022 г.</a:t>
                      </a:r>
                      <a:endParaRPr lang="ru-RU" sz="1200" dirty="0"/>
                    </a:p>
                  </a:txBody>
                  <a:tcPr/>
                </a:tc>
              </a:tr>
              <a:tr h="3680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МП «Муниципальные финансы»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2 248,6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2 059,1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2 059,1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-189,5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0722784"/>
              </p:ext>
            </p:extLst>
          </p:nvPr>
        </p:nvGraphicFramePr>
        <p:xfrm>
          <a:off x="323617" y="1772816"/>
          <a:ext cx="850424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240"/>
              </a:tblGrid>
              <a:tr h="20045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Цель муниципальной программы</a:t>
                      </a:r>
                      <a:endParaRPr lang="ru-RU" sz="1400" dirty="0"/>
                    </a:p>
                  </a:txBody>
                  <a:tcPr/>
                </a:tc>
              </a:tr>
              <a:tr h="31198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Создание условий для личностного и профессионального становления молодежи, формирования и развития духовно-нравственных и патриотических ценностей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"/>
            <a:ext cx="2448272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9100"/>
            <a:ext cx="3059832" cy="22948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4339028"/>
            <a:ext cx="2952329" cy="22948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4339028"/>
            <a:ext cx="3131840" cy="22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96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404663"/>
            <a:ext cx="4501952" cy="648072"/>
          </a:xfrm>
        </p:spPr>
        <p:txBody>
          <a:bodyPr>
            <a:no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муниципальная программа</a:t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молодежная политика»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2019-2026 годы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825467"/>
              </p:ext>
            </p:extLst>
          </p:nvPr>
        </p:nvGraphicFramePr>
        <p:xfrm>
          <a:off x="277136" y="1412776"/>
          <a:ext cx="8615345" cy="3664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3948"/>
                <a:gridCol w="441186"/>
                <a:gridCol w="895954"/>
                <a:gridCol w="1162914"/>
                <a:gridCol w="1141343"/>
              </a:tblGrid>
              <a:tr h="272794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Целевые показатели (индикаторы), планируемые к достижению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6721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3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Плановое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значение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56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молодежи, вовлеченной в реализацию мероприятий  молодежной политики, к общей численности молодежи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Нукутского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численности молодежи, принявшей участие в мероприятиях по профилактике социально-негативных явлений, к общей численности молодежи </a:t>
                      </a: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Нукутского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75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молодежи, принявшей участие в мероприятиях патриотической направленности и допризывной подготовки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579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105,3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75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проведенных мероприятий, рейдов, направленных на  профилактику  правонарушений и социально-негативных явлений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75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семей, улучшивших жилищные условия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2016224" cy="139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176"/>
            <a:ext cx="2953084" cy="18243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084" y="5013176"/>
            <a:ext cx="2915060" cy="18243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013176"/>
            <a:ext cx="3275856" cy="182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79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00" name="Прямоугольник 6"/>
          <p:cNvSpPr>
            <a:spLocks noChangeArrowheads="1"/>
          </p:cNvSpPr>
          <p:nvPr/>
        </p:nvSpPr>
        <p:spPr bwMode="auto">
          <a:xfrm>
            <a:off x="3995749" y="2415119"/>
            <a:ext cx="922337" cy="31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1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16801" name="Rectangle 4"/>
          <p:cNvSpPr>
            <a:spLocks noChangeArrowheads="1"/>
          </p:cNvSpPr>
          <p:nvPr/>
        </p:nvSpPr>
        <p:spPr bwMode="auto">
          <a:xfrm>
            <a:off x="1625726" y="91462"/>
            <a:ext cx="5905078" cy="128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854" tIns="180854" rIns="180854" bIns="18085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365F91"/>
                </a:solidFill>
                <a:latin typeface="Arial Narrow" pitchFamily="34" charset="0"/>
              </a:rPr>
              <a:t>Муниципальная программа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365F91"/>
                </a:solidFill>
                <a:latin typeface="Arial Narrow" pitchFamily="34" charset="0"/>
              </a:rPr>
              <a:t> «СЕЛЬСКОЕ ХОЗЯЙСТВО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365F91"/>
                </a:solidFill>
                <a:latin typeface="Arial Narrow" pitchFamily="34" charset="0"/>
              </a:rPr>
              <a:t>на 2019 - 2026 годы</a:t>
            </a:r>
          </a:p>
        </p:txBody>
      </p:sp>
      <p:sp>
        <p:nvSpPr>
          <p:cNvPr id="116802" name="Rectangle 8"/>
          <p:cNvSpPr>
            <a:spLocks noChangeArrowheads="1"/>
          </p:cNvSpPr>
          <p:nvPr/>
        </p:nvSpPr>
        <p:spPr bwMode="auto">
          <a:xfrm>
            <a:off x="2649538" y="7799925"/>
            <a:ext cx="365370" cy="181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54" tIns="180854" rIns="180854" bIns="18085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6525686"/>
            <a:ext cx="539750" cy="321733"/>
          </a:xfrm>
          <a:prstGeom prst="rect">
            <a:avLst/>
          </a:prstGeom>
        </p:spPr>
        <p:txBody>
          <a:bodyPr lIns="91408" tIns="45704" rIns="91408" bIns="45704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14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r"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486109"/>
              </p:ext>
            </p:extLst>
          </p:nvPr>
        </p:nvGraphicFramePr>
        <p:xfrm>
          <a:off x="239106" y="1988840"/>
          <a:ext cx="8640960" cy="1584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602824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Цель муниципальной программы</a:t>
                      </a:r>
                      <a:endParaRPr lang="ru-RU" sz="1900" dirty="0"/>
                    </a:p>
                  </a:txBody>
                  <a:tcPr marT="60960" marB="60960"/>
                </a:tc>
              </a:tr>
              <a:tr h="9813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 Создание комфортных условий жизнедеятельности в сельской местности, обеспечение условий для повышения эффективности</a:t>
                      </a:r>
                      <a:r>
                        <a:rPr lang="ru-RU" sz="1600" baseline="0" dirty="0" smtClean="0"/>
                        <a:t> и развития сельского хозяйства</a:t>
                      </a:r>
                      <a:endParaRPr lang="ru-RU" sz="1600" dirty="0" smtClean="0"/>
                    </a:p>
                  </a:txBody>
                  <a:tcPr marT="60960" marB="60960"/>
                </a:tc>
              </a:tr>
            </a:tbl>
          </a:graphicData>
        </a:graphic>
      </p:graphicFrame>
      <p:pic>
        <p:nvPicPr>
          <p:cNvPr id="11" name="Picture 2" descr="C:\Users\Имеева\Downloads\IMG_20220919_170019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6"/>
            <a:ext cx="258070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341716"/>
              </p:ext>
            </p:extLst>
          </p:nvPr>
        </p:nvGraphicFramePr>
        <p:xfrm>
          <a:off x="298127" y="3933056"/>
          <a:ext cx="8653764" cy="1882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416"/>
                <a:gridCol w="1078172"/>
                <a:gridCol w="1442294"/>
                <a:gridCol w="1442294"/>
                <a:gridCol w="1442294"/>
                <a:gridCol w="1442294"/>
              </a:tblGrid>
              <a:tr h="419419">
                <a:tc gridSpan="5"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                       Объем финансирования, тыс. руб. </a:t>
                      </a:r>
                      <a:endParaRPr lang="ru-RU" sz="1900" dirty="0"/>
                    </a:p>
                  </a:txBody>
                  <a:tcPr marT="60960" marB="6096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T="60960" marB="60960"/>
                </a:tc>
              </a:tr>
              <a:tr h="8534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Факт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2022 г.</a:t>
                      </a:r>
                      <a:endParaRPr lang="ru-R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План 2023 г.</a:t>
                      </a:r>
                      <a:endParaRPr lang="ru-R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Факт 2023 г.</a:t>
                      </a:r>
                      <a:endParaRPr lang="ru-R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% исполнения</a:t>
                      </a:r>
                      <a:endParaRPr lang="ru-R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Прирост 2023 г. к 2022 г.</a:t>
                      </a:r>
                      <a:endParaRPr lang="ru-RU" sz="1600" dirty="0"/>
                    </a:p>
                  </a:txBody>
                  <a:tcPr marT="60960" marB="60960"/>
                </a:tc>
              </a:tr>
              <a:tr h="52733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МП «Сельское хозяйство»</a:t>
                      </a:r>
                      <a:endParaRPr lang="ru-R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1 347,3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25 255,7</a:t>
                      </a:r>
                      <a:endParaRPr lang="ru-R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25 253,8</a:t>
                      </a:r>
                      <a:endParaRPr lang="ru-R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23 906,5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pic>
        <p:nvPicPr>
          <p:cNvPr id="1027" name="Picture 3" descr="C:\Users\АДМ-АРМ3\Desktop\IMG_4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80" y="332656"/>
            <a:ext cx="271794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54395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404664"/>
            <a:ext cx="4501952" cy="648072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1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528" y="6957392"/>
            <a:ext cx="8503920" cy="58181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9275445"/>
              </p:ext>
            </p:extLst>
          </p:nvPr>
        </p:nvGraphicFramePr>
        <p:xfrm>
          <a:off x="277138" y="1412776"/>
          <a:ext cx="8615347" cy="5085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1856"/>
                <a:gridCol w="785818"/>
                <a:gridCol w="1285884"/>
                <a:gridCol w="1285884"/>
                <a:gridCol w="1214446"/>
                <a:gridCol w="891459"/>
              </a:tblGrid>
              <a:tr h="326423">
                <a:tc gridSpan="6">
                  <a:txBody>
                    <a:bodyPr/>
                    <a:lstStyle/>
                    <a:p>
                      <a:pPr algn="ctr"/>
                      <a:r>
                        <a:rPr lang="ru-RU" sz="1500" baseline="0" dirty="0" smtClean="0"/>
                        <a:t>Основные параметры исполнения районного бюджета за 2023 год </a:t>
                      </a:r>
                      <a:endParaRPr lang="ru-RU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3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факт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факт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95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Доходы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 том числе: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68580" marR="68580" marT="60960" marB="6096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1 178 560,0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1 200 859,3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1 203 760,5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Налоговые доходы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60960" marB="6096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331,0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85 863,5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89 028,8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Неналоговые доходы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60960" marB="6096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669,4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12 870,7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12 869,7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Безвозмездные перечисления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60960" marB="6096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078 559,6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102 125,2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1 101 862,0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Расходы, в том числе:</a:t>
                      </a:r>
                      <a:endParaRPr kumimoji="0" lang="ru-RU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60960" marB="6096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1 181 438,6</a:t>
                      </a:r>
                      <a:endParaRPr lang="ru-RU" sz="13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1 210 773,7</a:t>
                      </a:r>
                      <a:endParaRPr lang="ru-RU" sz="13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1 202</a:t>
                      </a:r>
                      <a:r>
                        <a:rPr lang="ru-RU" sz="13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096,8</a:t>
                      </a:r>
                      <a:endParaRPr lang="ru-RU" sz="13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99,3</a:t>
                      </a:r>
                      <a:endParaRPr lang="ru-RU" sz="13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7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программно-целевые расходы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60960" marB="6096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1 171635,5</a:t>
                      </a:r>
                      <a:endParaRPr lang="ru-RU" sz="13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smtClean="0">
                          <a:latin typeface="Times New Roman" pitchFamily="18" charset="0"/>
                          <a:cs typeface="Times New Roman" pitchFamily="18" charset="0"/>
                        </a:rPr>
                        <a:t>1 196 118,9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1 187 442,0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8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3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расходы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9 803,1</a:t>
                      </a:r>
                      <a:endParaRPr lang="ru-RU" sz="13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14 654,8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14 654,8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8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Дефицит («-»), профицит («+»)</a:t>
                      </a:r>
                      <a:endParaRPr lang="ru-RU" sz="13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2 878,6</a:t>
                      </a:r>
                      <a:endParaRPr lang="ru-RU" sz="13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9 914,4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1 663,7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7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Процент дефицита (к доходам без учета безвозмездных поступлений)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60960" marB="6096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2,9</a:t>
                      </a:r>
                      <a:endParaRPr lang="ru-RU" sz="13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4"/>
            <a:ext cx="2376264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Бюджет-2023: худший сценарий уже учтен — Минф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2569468" cy="12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919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00" name="Прямоугольник 6"/>
          <p:cNvSpPr>
            <a:spLocks noChangeArrowheads="1"/>
          </p:cNvSpPr>
          <p:nvPr/>
        </p:nvSpPr>
        <p:spPr bwMode="auto">
          <a:xfrm>
            <a:off x="3995744" y="2415119"/>
            <a:ext cx="922337" cy="31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1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16801" name="Rectangle 4"/>
          <p:cNvSpPr>
            <a:spLocks noChangeArrowheads="1"/>
          </p:cNvSpPr>
          <p:nvPr/>
        </p:nvSpPr>
        <p:spPr bwMode="auto">
          <a:xfrm>
            <a:off x="1691680" y="385547"/>
            <a:ext cx="5839124" cy="128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854" tIns="180854" rIns="180854" bIns="18085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365F91"/>
                </a:solidFill>
                <a:latin typeface="Arial Narrow" pitchFamily="34" charset="0"/>
              </a:rPr>
              <a:t>Муниципальная программа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365F91"/>
                </a:solidFill>
                <a:latin typeface="Arial Narrow" pitchFamily="34" charset="0"/>
              </a:rPr>
              <a:t> «Сельское хозяйство»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365F91"/>
                </a:solidFill>
                <a:latin typeface="Arial Narrow" pitchFamily="34" charset="0"/>
              </a:rPr>
              <a:t>на 2019 - 2026 годы</a:t>
            </a:r>
          </a:p>
        </p:txBody>
      </p:sp>
      <p:sp>
        <p:nvSpPr>
          <p:cNvPr id="116802" name="Rectangle 8"/>
          <p:cNvSpPr>
            <a:spLocks noChangeArrowheads="1"/>
          </p:cNvSpPr>
          <p:nvPr/>
        </p:nvSpPr>
        <p:spPr bwMode="auto">
          <a:xfrm>
            <a:off x="2649538" y="7799925"/>
            <a:ext cx="365370" cy="181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54" tIns="180854" rIns="180854" bIns="18085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6525686"/>
            <a:ext cx="539750" cy="321733"/>
          </a:xfrm>
          <a:prstGeom prst="rect">
            <a:avLst/>
          </a:prstGeom>
        </p:spPr>
        <p:txBody>
          <a:bodyPr lIns="91408" tIns="45704" rIns="91408" bIns="45704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14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r"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43010"/>
              </p:ext>
            </p:extLst>
          </p:nvPr>
        </p:nvGraphicFramePr>
        <p:xfrm>
          <a:off x="251523" y="1700810"/>
          <a:ext cx="8604449" cy="4995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7"/>
                <a:gridCol w="576064"/>
                <a:gridCol w="1080120"/>
                <a:gridCol w="1008114"/>
                <a:gridCol w="899594"/>
              </a:tblGrid>
              <a:tr h="455024"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Целевые показатели (индикаторы), планируемые к достижению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 marT="60960" marB="6096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6911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Плановое значение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значение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</a:tr>
              <a:tr h="5374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производства продукции сельского хозяйства в сельскохозяйственных организациях</a:t>
                      </a:r>
                    </a:p>
                  </a:txBody>
                  <a:tcPr marL="54246" marR="54246" marT="36164" marB="36164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106,0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83,0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</a:t>
                      </a:r>
                    </a:p>
                  </a:txBody>
                  <a:tcPr marT="60960" marB="60960"/>
                </a:tc>
              </a:tr>
              <a:tr h="344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действие учреждений культурно-досугового типа</a:t>
                      </a:r>
                    </a:p>
                  </a:txBody>
                  <a:tcPr marL="54246" marR="54246" marT="36164" marB="36164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54246" marR="54246" marT="36164" marB="36164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</a:t>
                      </a:r>
                    </a:p>
                  </a:txBody>
                  <a:tcPr marL="54246" marR="54246" marT="36164" marB="36164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</a:t>
                      </a:r>
                    </a:p>
                  </a:txBody>
                  <a:tcPr marL="54246" marR="54246" marT="36164" marB="36164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114,2</a:t>
                      </a:r>
                    </a:p>
                  </a:txBody>
                  <a:tcPr marL="54246" marR="54246" marT="36164" marB="36164" anchor="ctr" horzOverflow="overflow"/>
                </a:tc>
              </a:tr>
              <a:tr h="5200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участников конкурса на выявление лучшего участника районной сельскохозяйственной ярмарки</a:t>
                      </a:r>
                    </a:p>
                  </a:txBody>
                  <a:tcPr marL="54246" marR="54246" marT="36164" marB="36164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54246" marR="54246" marT="36164" marB="36164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27,6</a:t>
                      </a:r>
                    </a:p>
                  </a:txBody>
                  <a:tcPr marL="54246" marR="54246" marT="36164" marB="36164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41,3</a:t>
                      </a:r>
                    </a:p>
                  </a:txBody>
                  <a:tcPr marL="54246" marR="54246" marT="36164" marB="36164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149,6</a:t>
                      </a:r>
                    </a:p>
                  </a:txBody>
                  <a:tcPr marL="54246" marR="54246" marT="36164" marB="36164" anchor="ctr" horzOverflow="overflow"/>
                </a:tc>
              </a:tr>
              <a:tr h="8541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участников районного трудового соревнования среди работников АПК, от общего количества  сельскохозяйственных товаропроизводителей</a:t>
                      </a:r>
                    </a:p>
                  </a:txBody>
                  <a:tcPr marL="54246" marR="54246" marT="36164" marB="36164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54246" marR="54246" marT="36164" marB="36164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44,8</a:t>
                      </a:r>
                    </a:p>
                  </a:txBody>
                  <a:tcPr marL="54246" marR="54246" marT="36164" marB="36164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45,5</a:t>
                      </a:r>
                    </a:p>
                  </a:txBody>
                  <a:tcPr marL="54246" marR="54246" marT="36164" marB="36164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</a:t>
                      </a:r>
                    </a:p>
                  </a:txBody>
                  <a:tcPr marL="54246" marR="54246" marT="36164" marB="36164" anchor="ctr" horzOverflow="overflow"/>
                </a:tc>
              </a:tr>
              <a:tr h="50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участников районного конкурса профессионального мастерства  «Лучший пахарь»</a:t>
                      </a:r>
                    </a:p>
                  </a:txBody>
                  <a:tcPr marL="54246" marR="54246" marT="36164" marB="36164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54246" marR="54246" marT="36164" marB="36164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</a:p>
                  </a:txBody>
                  <a:tcPr marL="54246" marR="54246" marT="36164" marB="36164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4246" marR="54246" marT="36164" marB="36164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4246" marR="54246" marT="36164" marB="36164" anchor="ctr" horzOverflow="overflow"/>
                </a:tc>
              </a:tr>
              <a:tr h="598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участников районного конкурса профессионального мастерства   «Лучший оператор машинного доения коров»</a:t>
                      </a:r>
                    </a:p>
                  </a:txBody>
                  <a:tcPr marL="54246" marR="54246" marT="36164" marB="3616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54246" marR="54246" marT="36164" marB="3616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</a:p>
                  </a:txBody>
                  <a:tcPr marL="54246" marR="54246" marT="36164" marB="3616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4246" marR="54246" marT="36164" marB="3616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4246" marR="54246" marT="36164" marB="36164" anchor="ctr" horzOverflow="overflow"/>
                </a:tc>
              </a:tr>
              <a:tr h="3399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отловленных безнадзорных собак и кошек</a:t>
                      </a:r>
                    </a:p>
                  </a:txBody>
                  <a:tcPr marL="54246" marR="54246" marT="36164" marB="36164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гол.</a:t>
                      </a:r>
                    </a:p>
                  </a:txBody>
                  <a:tcPr marL="54246" marR="54246" marT="36164" marB="36164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54246" marR="54246" marT="36164" marB="36164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54246" marR="54246" marT="36164" marB="36164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141,4</a:t>
                      </a:r>
                    </a:p>
                  </a:txBody>
                  <a:tcPr marL="54246" marR="54246" marT="36164" marB="36164" anchor="ctr" horzOverflow="overflow"/>
                </a:tc>
              </a:tr>
            </a:tbl>
          </a:graphicData>
        </a:graphic>
      </p:graphicFrame>
      <p:pic>
        <p:nvPicPr>
          <p:cNvPr id="1026" name="Picture 2" descr="C:\Users\Семёнов\Desktop\работа\фото\IMG_74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1" y="188639"/>
            <a:ext cx="2404897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емёнов\Desktop\работа\фото\IMG_72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39"/>
            <a:ext cx="2411760" cy="151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3269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400600" cy="108012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Муниципальная программа </a:t>
            </a:r>
            <a:br>
              <a:rPr lang="ru-RU" sz="1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«Социальная поддержка населения»</a:t>
            </a:r>
            <a:br>
              <a:rPr lang="ru-RU" sz="1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sz="1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1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128955"/>
              </p:ext>
            </p:extLst>
          </p:nvPr>
        </p:nvGraphicFramePr>
        <p:xfrm>
          <a:off x="323528" y="2708922"/>
          <a:ext cx="8496946" cy="1418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256"/>
                <a:gridCol w="1195866"/>
                <a:gridCol w="1132926"/>
                <a:gridCol w="1132926"/>
                <a:gridCol w="1069986"/>
                <a:gridCol w="1069986"/>
              </a:tblGrid>
              <a:tr h="432048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                  Объем финансирования, тыс. руб. 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618049"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Факт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2022 г.</a:t>
                      </a:r>
                      <a:endParaRPr lang="ru-RU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План 2023 г.</a:t>
                      </a:r>
                      <a:endParaRPr lang="ru-RU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Факт 2023 г.</a:t>
                      </a:r>
                      <a:endParaRPr lang="ru-RU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% исполнения</a:t>
                      </a:r>
                      <a:endParaRPr lang="ru-RU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Прирост 2023 г. к 2022 г.</a:t>
                      </a:r>
                      <a:endParaRPr lang="ru-RU" sz="900" dirty="0"/>
                    </a:p>
                  </a:txBody>
                  <a:tcPr marT="34290" marB="34290"/>
                </a:tc>
              </a:tr>
              <a:tr h="36803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МП «Социальная</a:t>
                      </a:r>
                      <a:r>
                        <a:rPr lang="ru-RU" sz="900" baseline="0" dirty="0" smtClean="0"/>
                        <a:t> поддержка населения</a:t>
                      </a:r>
                      <a:r>
                        <a:rPr lang="ru-RU" sz="900" dirty="0" smtClean="0"/>
                        <a:t>»</a:t>
                      </a:r>
                      <a:endParaRPr lang="ru-RU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19 432,6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23063,3 </a:t>
                      </a:r>
                      <a:endParaRPr lang="ru-RU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23063,3 </a:t>
                      </a:r>
                      <a:endParaRPr lang="ru-RU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100,0</a:t>
                      </a:r>
                      <a:endParaRPr lang="ru-RU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3630</a:t>
                      </a:r>
                      <a:r>
                        <a:rPr lang="en-US" sz="900" dirty="0" smtClean="0"/>
                        <a:t>,</a:t>
                      </a:r>
                      <a:r>
                        <a:rPr lang="ru-RU" sz="900" dirty="0" smtClean="0"/>
                        <a:t>7</a:t>
                      </a:r>
                      <a:endParaRPr lang="ru-RU" sz="900" dirty="0"/>
                    </a:p>
                  </a:txBody>
                  <a:tcPr marT="34290" marB="34290"/>
                </a:tc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676884"/>
              </p:ext>
            </p:extLst>
          </p:nvPr>
        </p:nvGraphicFramePr>
        <p:xfrm>
          <a:off x="323528" y="1364281"/>
          <a:ext cx="8496944" cy="1176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/>
              </a:tblGrid>
              <a:tr h="3179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Цель муниципальной программы</a:t>
                      </a:r>
                      <a:endParaRPr lang="ru-RU" sz="1400" dirty="0"/>
                    </a:p>
                  </a:txBody>
                  <a:tcPr/>
                </a:tc>
              </a:tr>
              <a:tr h="85834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Повышение эффективности и усиление адресной направленности мер по социальной защите населения и граждан, нуждающихся в социальной поддержке</a:t>
                      </a:r>
                    </a:p>
                    <a:p>
                      <a:pPr algn="l"/>
                      <a:endParaRPr lang="ru-RU" sz="1200" dirty="0" smtClean="0"/>
                    </a:p>
                    <a:p>
                      <a:pPr algn="l"/>
                      <a:endParaRPr lang="ru-RU" sz="12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C:\Users\Админ\Desktop\Муниципальная программа СП\слайды по муниц. программе\2023 год\Картин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60022"/>
            <a:ext cx="1872208" cy="130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Админ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0" y="4509120"/>
            <a:ext cx="26765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Админ\Desktop\Муниципальная программа СП\слайды по муниц. программе\IMG_113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47526"/>
            <a:ext cx="2376264" cy="167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Админ\Desktop\347085262931348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70" y="4597396"/>
            <a:ext cx="2520280" cy="168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19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404664"/>
            <a:ext cx="4501952" cy="648072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1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170876"/>
              </p:ext>
            </p:extLst>
          </p:nvPr>
        </p:nvGraphicFramePr>
        <p:xfrm>
          <a:off x="251523" y="1772818"/>
          <a:ext cx="8208912" cy="3197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2253"/>
                <a:gridCol w="1067421"/>
                <a:gridCol w="853686"/>
                <a:gridCol w="1108053"/>
                <a:gridCol w="1087499"/>
              </a:tblGrid>
              <a:tr h="30480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Целевые показатели (индикаторы), планируемые к достижению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48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для реализации муниципальной программы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Оценка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Прогноз 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Прогноз 2026 год</a:t>
                      </a:r>
                    </a:p>
                  </a:txBody>
                  <a:tcPr marL="54252" marR="54252" marT="27106" marB="27106" anchor="ctr" horzOverflow="overflow"/>
                </a:tc>
              </a:tr>
              <a:tr h="4939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Объем финансирования муниципальной программы, тыс. рублей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23 056,5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21 996,7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21 249,6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21 425,5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48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лиц, получивших адресную материальную помощь, чел.</a:t>
                      </a:r>
                    </a:p>
                  </a:txBody>
                  <a:tcPr marL="54252" marR="54252" marT="27106" marB="2710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4252" marR="54252" marT="27106" marB="2710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4252" marR="54252" marT="27106" marB="2710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4252" marR="54252" marT="27106" marB="271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4252" marR="54252" marT="27106" marB="27106" anchor="ctr" horzOverflow="overflow"/>
                </a:tc>
              </a:tr>
              <a:tr h="4864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Обеспеченность врачами на 10 тыс. человек населения, %</a:t>
                      </a:r>
                    </a:p>
                  </a:txBody>
                  <a:tcPr marL="54252" marR="54252" marT="27106" marB="27106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864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освоенных средств, выделенных на укрепление материально-технической базы МБУ ДОЛ «Берёзка», %</a:t>
                      </a:r>
                    </a:p>
                  </a:txBody>
                  <a:tcPr marL="54252" marR="54252" marT="27106" marB="27106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864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пенсионеров, принявших участие в физкультурно-спортивных мероприятиях, от общего количества пенсионеров, %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3" name="Picture 2" descr="C:\Users\Админ\Desktop\Муниципальная программа СП\слайды по муниц. программе\2023 год\Картин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60022"/>
            <a:ext cx="1872208" cy="130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3808" y="116632"/>
            <a:ext cx="4896544" cy="923297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 algn="ctr"/>
            <a:r>
              <a:rPr lang="ru-RU" dirty="0">
                <a:ln w="9000" cmpd="sng">
                  <a:solidFill>
                    <a:srgbClr val="F9B63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9B639">
                        <a:shade val="20000"/>
                        <a:satMod val="245000"/>
                      </a:srgbClr>
                    </a:gs>
                    <a:gs pos="43000">
                      <a:srgbClr val="F9B639">
                        <a:satMod val="255000"/>
                      </a:srgbClr>
                    </a:gs>
                    <a:gs pos="48000">
                      <a:srgbClr val="F9B639">
                        <a:shade val="85000"/>
                        <a:satMod val="255000"/>
                      </a:srgbClr>
                    </a:gs>
                    <a:gs pos="100000">
                      <a:srgbClr val="F9B63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Муниципальная программа </a:t>
            </a:r>
            <a:br>
              <a:rPr lang="ru-RU" dirty="0">
                <a:ln w="9000" cmpd="sng">
                  <a:solidFill>
                    <a:srgbClr val="F9B63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9B639">
                        <a:shade val="20000"/>
                        <a:satMod val="245000"/>
                      </a:srgbClr>
                    </a:gs>
                    <a:gs pos="43000">
                      <a:srgbClr val="F9B639">
                        <a:satMod val="255000"/>
                      </a:srgbClr>
                    </a:gs>
                    <a:gs pos="48000">
                      <a:srgbClr val="F9B639">
                        <a:shade val="85000"/>
                        <a:satMod val="255000"/>
                      </a:srgbClr>
                    </a:gs>
                    <a:gs pos="100000">
                      <a:srgbClr val="F9B63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dirty="0">
                <a:ln w="9000" cmpd="sng">
                  <a:solidFill>
                    <a:srgbClr val="F9B63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9B639">
                        <a:shade val="20000"/>
                        <a:satMod val="245000"/>
                      </a:srgbClr>
                    </a:gs>
                    <a:gs pos="43000">
                      <a:srgbClr val="F9B639">
                        <a:satMod val="255000"/>
                      </a:srgbClr>
                    </a:gs>
                    <a:gs pos="48000">
                      <a:srgbClr val="F9B639">
                        <a:shade val="85000"/>
                        <a:satMod val="255000"/>
                      </a:srgbClr>
                    </a:gs>
                    <a:gs pos="100000">
                      <a:srgbClr val="F9B63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«Социальная поддержка населения»</a:t>
            </a:r>
            <a:br>
              <a:rPr lang="ru-RU" dirty="0">
                <a:ln w="9000" cmpd="sng">
                  <a:solidFill>
                    <a:srgbClr val="F9B63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9B639">
                        <a:shade val="20000"/>
                        <a:satMod val="245000"/>
                      </a:srgbClr>
                    </a:gs>
                    <a:gs pos="43000">
                      <a:srgbClr val="F9B639">
                        <a:satMod val="255000"/>
                      </a:srgbClr>
                    </a:gs>
                    <a:gs pos="48000">
                      <a:srgbClr val="F9B639">
                        <a:shade val="85000"/>
                        <a:satMod val="255000"/>
                      </a:srgbClr>
                    </a:gs>
                    <a:gs pos="100000">
                      <a:srgbClr val="F9B63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799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476672"/>
            <a:ext cx="4321932" cy="856084"/>
          </a:xfrm>
        </p:spPr>
        <p:txBody>
          <a:bodyPr>
            <a:noAutofit/>
          </a:bodyPr>
          <a:lstStyle/>
          <a:p>
            <a:pPr algn="ctr"/>
            <a:r>
              <a:rPr lang="ru-RU" sz="1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sz="1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«коммунальная инфраструктура объектов социальной сферы»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2019-2026 годы</a:t>
            </a:r>
            <a:endParaRPr lang="ru-RU" sz="1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417378"/>
              </p:ext>
            </p:extLst>
          </p:nvPr>
        </p:nvGraphicFramePr>
        <p:xfrm>
          <a:off x="323528" y="3212977"/>
          <a:ext cx="8496946" cy="171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256"/>
                <a:gridCol w="1195866"/>
                <a:gridCol w="1132926"/>
                <a:gridCol w="1132926"/>
                <a:gridCol w="1069986"/>
                <a:gridCol w="1069986"/>
              </a:tblGrid>
              <a:tr h="432048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                  Объем финансирования, тыс. руб. 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2023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2023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Прирост 2023 г. к 2022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«Коммунальная инфраструктура объектов социальной сферы на 2019-2026 годы»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601,6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601,6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265,6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394692"/>
              </p:ext>
            </p:extLst>
          </p:nvPr>
        </p:nvGraphicFramePr>
        <p:xfrm>
          <a:off x="323528" y="1844826"/>
          <a:ext cx="8504240" cy="1348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24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Цель муниципальной программы</a:t>
                      </a:r>
                      <a:endParaRPr lang="ru-RU" sz="1400" dirty="0"/>
                    </a:p>
                  </a:txBody>
                  <a:tcPr/>
                </a:tc>
              </a:tr>
              <a:tr h="31198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itchFamily="18" charset="0"/>
                        </a:rPr>
                        <a:t>Основные мероприятия муниципальной программы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AutoNum type="arabicPeriod"/>
                      </a:pPr>
                      <a:r>
                        <a:rPr lang="ru-RU" sz="1400" dirty="0" smtClean="0">
                          <a:latin typeface="Georgia" pitchFamily="18" charset="0"/>
                        </a:rPr>
                        <a:t>Утепление зданий социальной сферы (замена окон, дверей, утепление фасадов и т.д.)</a:t>
                      </a:r>
                    </a:p>
                    <a:p>
                      <a:pPr marL="342900" lvl="0" indent="-342900" algn="l">
                        <a:buAutoNum type="arabicPeriod"/>
                      </a:pPr>
                      <a:r>
                        <a:rPr lang="ru-RU" sz="1400" dirty="0" smtClean="0">
                          <a:latin typeface="Georgia" pitchFamily="18" charset="0"/>
                        </a:rPr>
                        <a:t>Строительство, капитальный ремонт объектов теплоснабжения учреждений социальной сферы.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3" descr="C:\Users\User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7" y="116632"/>
            <a:ext cx="1915206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Планирование и реализация развития городской инфраструкту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1" y="4941168"/>
            <a:ext cx="410445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развитая инфраструктура измерительная, схема, инфраструкту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941168"/>
            <a:ext cx="403244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777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548680"/>
            <a:ext cx="4501952" cy="648072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«коммунальная инфраструктура объектов социальной сферы»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2019-2026 годы</a:t>
            </a: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1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528" y="6957392"/>
            <a:ext cx="8503920" cy="58181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140912"/>
              </p:ext>
            </p:extLst>
          </p:nvPr>
        </p:nvGraphicFramePr>
        <p:xfrm>
          <a:off x="193687" y="2204866"/>
          <a:ext cx="8698825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2144"/>
                <a:gridCol w="445461"/>
                <a:gridCol w="904636"/>
                <a:gridCol w="1174182"/>
                <a:gridCol w="1152402"/>
              </a:tblGrid>
              <a:tr h="514199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Целевые показатели (индикаторы), планируемые к достижению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2719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Плановое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значение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733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Georgia" pitchFamily="18" charset="0"/>
                        </a:rPr>
                        <a:t>Количество аварий и аварийных ситуаций на объектах теплоснабжения учреждений социальной сферы</a:t>
                      </a:r>
                    </a:p>
                    <a:p>
                      <a:pPr algn="l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3" descr="C:\Users\User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16632"/>
            <a:ext cx="2304257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ФОТО Алтарик дс\20220927_1514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9" y="4509122"/>
            <a:ext cx="856895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252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77072"/>
            <a:ext cx="2952328" cy="27809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77072"/>
            <a:ext cx="3024336" cy="26642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186" y="412676"/>
            <a:ext cx="4321932" cy="856084"/>
          </a:xfrm>
        </p:spPr>
        <p:txBody>
          <a:bodyPr>
            <a:noAutofit/>
          </a:bodyPr>
          <a:lstStyle/>
          <a:p>
            <a:pPr algn="ctr"/>
            <a:r>
              <a:rPr lang="ru-RU" sz="1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sz="1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муниципальная программа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«безопасность»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2021-2026 годы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215443"/>
              </p:ext>
            </p:extLst>
          </p:nvPr>
        </p:nvGraphicFramePr>
        <p:xfrm>
          <a:off x="323528" y="2708920"/>
          <a:ext cx="8496946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256"/>
                <a:gridCol w="1195866"/>
                <a:gridCol w="1132926"/>
                <a:gridCol w="1132926"/>
                <a:gridCol w="1069986"/>
                <a:gridCol w="1069986"/>
              </a:tblGrid>
              <a:tr h="432048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                  Объем финансирования, тыс. руб. 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2022 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 2023 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 2023 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% исполнения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Прирост 2023 г. к 2022 г.</a:t>
                      </a:r>
                      <a:endParaRPr lang="ru-RU" sz="1200" dirty="0"/>
                    </a:p>
                  </a:txBody>
                  <a:tcPr/>
                </a:tc>
              </a:tr>
              <a:tr h="3680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МП «Безопасность»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5308,6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8140,4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8140,4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 2831,8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555861"/>
              </p:ext>
            </p:extLst>
          </p:nvPr>
        </p:nvGraphicFramePr>
        <p:xfrm>
          <a:off x="323617" y="1772818"/>
          <a:ext cx="8504240" cy="616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24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Цель муниципальной программы</a:t>
                      </a:r>
                      <a:endParaRPr lang="ru-RU" sz="1400" dirty="0"/>
                    </a:p>
                  </a:txBody>
                  <a:tcPr/>
                </a:tc>
              </a:tr>
              <a:tr h="31198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Повышение безопасности населения муниципального образования «Нукутский район»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188642"/>
            <a:ext cx="236537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553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404664"/>
            <a:ext cx="4501952" cy="648072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муниципальная программа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«безопасность»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2019-2026 годы</a:t>
            </a:r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878037"/>
              </p:ext>
            </p:extLst>
          </p:nvPr>
        </p:nvGraphicFramePr>
        <p:xfrm>
          <a:off x="179514" y="1700808"/>
          <a:ext cx="8615345" cy="3353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3948"/>
                <a:gridCol w="441186"/>
                <a:gridCol w="895954"/>
                <a:gridCol w="1162914"/>
                <a:gridCol w="1141343"/>
              </a:tblGrid>
              <a:tr h="30480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Целевые показатели (индикаторы), планируемые к достижению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3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Плановое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значение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43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муниципальных правовых актов  в области обеспечении безопасности населения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технических проверок состояния систем связи и оповещения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6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проведенных мероприятий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6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освоенных средств, выделенных на информирование населения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6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среднего времени комплексного реагирования экстренных оперативных служб при обращении населения в ЕДДС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0"/>
            <a:ext cx="23653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268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842" y="195697"/>
            <a:ext cx="3744416" cy="108012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/>
                <a:solidFill>
                  <a:schemeClr val="accent1"/>
                </a:solidFill>
              </a:rPr>
              <a:t>Муниципальная программа</a:t>
            </a:r>
            <a:br>
              <a:rPr lang="ru-RU" sz="1600" dirty="0">
                <a:ln/>
                <a:solidFill>
                  <a:schemeClr val="accent1"/>
                </a:solidFill>
              </a:rPr>
            </a:br>
            <a:r>
              <a:rPr lang="ru-RU" sz="1600" dirty="0">
                <a:ln/>
                <a:solidFill>
                  <a:schemeClr val="accent1"/>
                </a:solidFill>
              </a:rPr>
              <a:t> «Физическая культура и спорт </a:t>
            </a:r>
            <a:br>
              <a:rPr lang="ru-RU" sz="1600" dirty="0">
                <a:ln/>
                <a:solidFill>
                  <a:schemeClr val="accent1"/>
                </a:solidFill>
              </a:rPr>
            </a:br>
            <a:r>
              <a:rPr lang="ru-RU" sz="1600" dirty="0">
                <a:ln/>
                <a:solidFill>
                  <a:schemeClr val="accent1"/>
                </a:solidFill>
              </a:rPr>
              <a:t>на </a:t>
            </a:r>
            <a:r>
              <a:rPr lang="ru-RU" sz="1600" dirty="0" smtClean="0">
                <a:ln/>
                <a:solidFill>
                  <a:schemeClr val="accent1"/>
                </a:solidFill>
              </a:rPr>
              <a:t>2019-2026 годы</a:t>
            </a:r>
            <a:r>
              <a:rPr lang="ru-RU" sz="1600" dirty="0">
                <a:ln/>
                <a:solidFill>
                  <a:schemeClr val="accent1"/>
                </a:solidFill>
              </a:rPr>
              <a:t>»</a:t>
            </a:r>
            <a:br>
              <a:rPr lang="ru-RU" sz="1600" dirty="0">
                <a:ln/>
                <a:solidFill>
                  <a:schemeClr val="accent1"/>
                </a:solidFill>
              </a:rPr>
            </a:br>
            <a:endParaRPr lang="ru-RU" sz="1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234468"/>
              </p:ext>
            </p:extLst>
          </p:nvPr>
        </p:nvGraphicFramePr>
        <p:xfrm>
          <a:off x="179512" y="5445224"/>
          <a:ext cx="8784978" cy="1263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163"/>
                <a:gridCol w="1464163"/>
                <a:gridCol w="1464163"/>
                <a:gridCol w="1728191"/>
                <a:gridCol w="1200135"/>
                <a:gridCol w="1464163"/>
              </a:tblGrid>
              <a:tr h="334560">
                <a:tc gridSpan="5">
                  <a:txBody>
                    <a:bodyPr/>
                    <a:lstStyle/>
                    <a:p>
                      <a:r>
                        <a:rPr lang="ru-RU" sz="1400" dirty="0" smtClean="0"/>
                        <a:t>Объем финансирования, тыс. руб. 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 2022 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 2023 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 2023 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исполнения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Прирост 2023 г. к 2022 г.</a:t>
                      </a:r>
                      <a:endParaRPr lang="ru-RU" sz="1200" dirty="0"/>
                    </a:p>
                  </a:txBody>
                  <a:tcPr/>
                </a:tc>
              </a:tr>
              <a:tr h="4721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МП «Физическая</a:t>
                      </a:r>
                      <a:r>
                        <a:rPr lang="ru-RU" sz="1200" baseline="0" dirty="0" smtClean="0"/>
                        <a:t> культура и спорт»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9 600,5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23 763,0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23 584,0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13 983,5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500578"/>
              </p:ext>
            </p:extLst>
          </p:nvPr>
        </p:nvGraphicFramePr>
        <p:xfrm>
          <a:off x="179514" y="3284986"/>
          <a:ext cx="8784976" cy="975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33551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Цель муниципальной программы</a:t>
                      </a:r>
                      <a:endParaRPr lang="ru-RU" sz="14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1. Создание благоприятных условий для развития физической культуры и спорта , повышение эффективности подготовки спортсменов</a:t>
                      </a:r>
                    </a:p>
                    <a:p>
                      <a:pPr algn="l"/>
                      <a:endParaRPr lang="ru-RU" sz="12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985715"/>
              </p:ext>
            </p:extLst>
          </p:nvPr>
        </p:nvGraphicFramePr>
        <p:xfrm>
          <a:off x="179514" y="4256235"/>
          <a:ext cx="8784976" cy="1188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3048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Основные мероприятия муниципальной программы</a:t>
                      </a:r>
                      <a:endParaRPr lang="ru-RU" sz="1400" dirty="0"/>
                    </a:p>
                  </a:txBody>
                  <a:tcPr/>
                </a:tc>
              </a:tr>
              <a:tr h="884191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200" dirty="0" smtClean="0"/>
                        <a:t>«Проведение физкультурно-массовых и спортивных мероприятий»;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dirty="0" smtClean="0"/>
                        <a:t>«Поддержка одаренных спортсменов»;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dirty="0" smtClean="0"/>
                        <a:t>«Приобретение спортивного инвентаря»;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dirty="0" smtClean="0"/>
                        <a:t>«Капитальные вложения в объекты физической культуры и спорта».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4" name="Picture 6" descr="абстрактный фон для презентации журнала физкультура и спорта: 2 тыс 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2" y="1326531"/>
            <a:ext cx="3563888" cy="1731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2" descr="управление физической культуры спорта и молодежной политики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692696"/>
            <a:ext cx="2304256" cy="179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995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16632"/>
            <a:ext cx="3672408" cy="108012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/>
                <a:solidFill>
                  <a:schemeClr val="accent1"/>
                </a:solidFill>
              </a:rPr>
              <a:t>Муниципальная программа</a:t>
            </a:r>
            <a:br>
              <a:rPr lang="ru-RU" sz="1600" dirty="0">
                <a:ln/>
                <a:solidFill>
                  <a:schemeClr val="accent1"/>
                </a:solidFill>
              </a:rPr>
            </a:br>
            <a:r>
              <a:rPr lang="ru-RU" sz="1600" dirty="0">
                <a:ln/>
                <a:solidFill>
                  <a:schemeClr val="accent1"/>
                </a:solidFill>
              </a:rPr>
              <a:t> «Физическая культура и спорт </a:t>
            </a:r>
            <a:br>
              <a:rPr lang="ru-RU" sz="1600" dirty="0">
                <a:ln/>
                <a:solidFill>
                  <a:schemeClr val="accent1"/>
                </a:solidFill>
              </a:rPr>
            </a:br>
            <a:r>
              <a:rPr lang="ru-RU" sz="1600" dirty="0">
                <a:ln/>
                <a:solidFill>
                  <a:schemeClr val="accent1"/>
                </a:solidFill>
              </a:rPr>
              <a:t>на </a:t>
            </a:r>
            <a:r>
              <a:rPr lang="ru-RU" sz="1600" dirty="0" smtClean="0">
                <a:ln/>
                <a:solidFill>
                  <a:schemeClr val="accent1"/>
                </a:solidFill>
              </a:rPr>
              <a:t>2019-2026 годы</a:t>
            </a:r>
            <a:r>
              <a:rPr lang="ru-RU" sz="1600" dirty="0">
                <a:ln/>
                <a:solidFill>
                  <a:schemeClr val="accent1"/>
                </a:solidFill>
              </a:rPr>
              <a:t>»</a:t>
            </a:r>
            <a:r>
              <a:rPr lang="ru-RU" sz="1600" dirty="0">
                <a:ln/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>
                <a:ln/>
                <a:solidFill>
                  <a:schemeClr val="accent6">
                    <a:lumMod val="50000"/>
                  </a:schemeClr>
                </a:solidFill>
              </a:rPr>
            </a:br>
            <a:endParaRPr lang="ru-RU" sz="1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968257"/>
              </p:ext>
            </p:extLst>
          </p:nvPr>
        </p:nvGraphicFramePr>
        <p:xfrm>
          <a:off x="179512" y="2996954"/>
          <a:ext cx="8640960" cy="362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648072"/>
                <a:gridCol w="1224136"/>
                <a:gridCol w="1296144"/>
                <a:gridCol w="1512168"/>
              </a:tblGrid>
              <a:tr h="36004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(индикаторы), планируемые к достижению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7200">
                <a:tc gridSpan="2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Плановое значение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жителей, систематически занимающихся физической культурой и спортом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53,8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122,3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</a:tr>
              <a:tr h="670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проведенных физкультурно-массовых и спортивных мероприятиях, проводимых на разных уровнях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74,3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70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спортсменов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Нукутского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района, занявших призовые места, на спортивных мероприятиях, проводимых на различных уровнях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128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102,4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освоенных средств, выделенных на приобретение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спортивного инвентаря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освоенных средств, выделенных на выборочный ремонт объектов  в сфере физической культуры и спорта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026" name="Picture 2" descr="управление физической культуры спорта и молодежной политики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692696"/>
            <a:ext cx="2304256" cy="179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Физическая культура и спор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883" y="1196752"/>
            <a:ext cx="3096344" cy="1551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50089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\Desktop\8d3fae8f-12b9-519a-bace-dff0f9bd99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5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061514" y="751264"/>
            <a:ext cx="7168267" cy="9143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ru-RU" sz="2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на 2019-2026 годы</a:t>
            </a:r>
            <a:endParaRPr lang="ru-RU" sz="21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«Экономическое развитие»</a:t>
            </a:r>
            <a:endParaRPr lang="ru-RU" sz="21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62251" y="2057480"/>
            <a:ext cx="7204221" cy="124090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6" tIns="45688" rIns="91376" bIns="45688" rtlCol="0" anchor="ctr"/>
          <a:lstStyle/>
          <a:p>
            <a:pPr algn="ctr" defTabSz="801046">
              <a:tabLst>
                <a:tab pos="272856" algn="l"/>
              </a:tabLst>
            </a:pPr>
            <a:r>
              <a:rPr lang="ru-RU" sz="2100" b="1" i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программы:</a:t>
            </a:r>
          </a:p>
          <a:p>
            <a:pPr algn="ctr" defTabSz="801046">
              <a:tabLst>
                <a:tab pos="272856" algn="l"/>
              </a:tabLst>
            </a:pPr>
            <a:r>
              <a:rPr lang="ru-RU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экономического потенциала муниципального образования «Нукутский район»</a:t>
            </a:r>
            <a:endParaRPr lang="ru-RU" sz="2100" b="1" dirty="0">
              <a:solidFill>
                <a:srgbClr val="93A29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17360" y="3767272"/>
            <a:ext cx="3294238" cy="5224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6" tIns="45688" rIns="91376" bIns="45688" rtlCol="0" anchor="ctr"/>
          <a:lstStyle/>
          <a:p>
            <a:pPr algn="ctr" defTabSz="801046"/>
            <a:r>
              <a:rPr lang="ru-RU" sz="2100" b="1" i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Объём финансирования: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372843"/>
              </p:ext>
            </p:extLst>
          </p:nvPr>
        </p:nvGraphicFramePr>
        <p:xfrm>
          <a:off x="20576" y="4669901"/>
          <a:ext cx="9143997" cy="1429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421"/>
                <a:gridCol w="1600938"/>
                <a:gridCol w="1600938"/>
                <a:gridCol w="1539363"/>
                <a:gridCol w="1416214"/>
                <a:gridCol w="1329123"/>
              </a:tblGrid>
              <a:tr h="82935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2022 г., тыс. рублей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на 2023 г.,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за 2023 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Прирост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</a:tr>
              <a:tr h="60058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«Экономическое развитие»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1 116,2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1 153,5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1 153,5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+37,3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16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16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Фактичекое</a:t>
            </a: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поступление доходов 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бюджет МО «</a:t>
            </a:r>
            <a:r>
              <a:rPr lang="ru-RU" sz="16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Нукутский</a:t>
            </a: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район» 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2023 год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buNone/>
            </a:pPr>
            <a:r>
              <a:rPr lang="ru-RU" sz="1400" b="1" dirty="0"/>
              <a:t>                                            ДОХОДЫ (тыс.рублей)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4"/>
            <a:ext cx="2376264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Бюджет-2023: худший сценарий уже учтен — Минф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2569468" cy="12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Диаграмма 13"/>
          <p:cNvGraphicFramePr/>
          <p:nvPr/>
        </p:nvGraphicFramePr>
        <p:xfrm>
          <a:off x="357158" y="1397000"/>
          <a:ext cx="7262842" cy="517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66402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\Desktop\8d3fae8f-12b9-519a-bace-dff0f9bd99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5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892612" y="228778"/>
            <a:ext cx="7403910" cy="78372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 defTabSz="801330"/>
            <a:r>
              <a:rPr lang="ru-RU" sz="21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Сведения о достижении планируемых результатов муниципальной программы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826016"/>
              </p:ext>
            </p:extLst>
          </p:nvPr>
        </p:nvGraphicFramePr>
        <p:xfrm>
          <a:off x="2" y="1208438"/>
          <a:ext cx="9143998" cy="5575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4762"/>
                <a:gridCol w="1724087"/>
                <a:gridCol w="1231491"/>
                <a:gridCol w="1231491"/>
                <a:gridCol w="1169916"/>
                <a:gridCol w="1062251"/>
              </a:tblGrid>
              <a:tr h="67729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</a:t>
                      </a:r>
                      <a:r>
                        <a:rPr lang="ru-RU" sz="13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показателя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на 2023 г.</a:t>
                      </a: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за 2023 г.</a:t>
                      </a:r>
                    </a:p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Прирост</a:t>
                      </a:r>
                    </a:p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</a:tr>
              <a:tr h="58779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Среднесписочная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численность работающих, чел.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прогрессирующий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2 360,0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2 354,4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-5,6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</a:tr>
              <a:tr h="7837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Число субъектов малого и среднего предпринимательства в расчете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10 тыс. чел. населения, ед.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прогрессирующий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67,3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-72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</a:tr>
              <a:tr h="7837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Эффективность размещения средств МКК «Фонд поддержки МСП МО «Нукутский район», %</a:t>
                      </a: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прогрессирующий</a:t>
                      </a: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78,0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82,0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105,1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+4,0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</a:tr>
              <a:tr h="5877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 на 1 жителя, тыс. руб.</a:t>
                      </a: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прогрессирующий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23,7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23,7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</a:tr>
              <a:tr h="7837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населённых пунктов, не охваченных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торговлей, от общего количества населённых пунктов, %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регрессирующий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107,1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+2,7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</a:tr>
              <a:tr h="5877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Общее количество туристов, посетивших Нукутский район, чел.</a:t>
                      </a: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прогрессирующий</a:t>
                      </a: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1 969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2 054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104,3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+85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</a:tr>
              <a:tr h="7837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производственного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травматизма в расчете на 1 тыс. работающих, случай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регрессирующий</a:t>
                      </a: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smtClean="0">
                          <a:latin typeface="Times New Roman" pitchFamily="18" charset="0"/>
                          <a:cs typeface="Times New Roman" pitchFamily="18" charset="0"/>
                        </a:rPr>
                        <a:t>+0,5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41468" marB="4146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69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186" y="412676"/>
            <a:ext cx="4321932" cy="856084"/>
          </a:xfrm>
          <a:ln>
            <a:solidFill>
              <a:srgbClr val="008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муниципальная программа</a:t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«Окружающая среда»</a:t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 2019-2026 годы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798616"/>
              </p:ext>
            </p:extLst>
          </p:nvPr>
        </p:nvGraphicFramePr>
        <p:xfrm>
          <a:off x="323528" y="2708920"/>
          <a:ext cx="8496946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256"/>
                <a:gridCol w="1195866"/>
                <a:gridCol w="1132926"/>
                <a:gridCol w="1132926"/>
                <a:gridCol w="1069986"/>
                <a:gridCol w="1069986"/>
              </a:tblGrid>
              <a:tr h="432048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Объем финансирования, тыс. руб.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8049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2023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2023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Прирост 2023 г. к 2022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80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«Окружающая среда»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115,9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14 800,9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14 769,8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99,8%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14 753,9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279533"/>
              </p:ext>
            </p:extLst>
          </p:nvPr>
        </p:nvGraphicFramePr>
        <p:xfrm>
          <a:off x="323617" y="1772816"/>
          <a:ext cx="8504240" cy="616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240"/>
              </a:tblGrid>
              <a:tr h="20045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 муниципальной 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198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конституционных прав граждан на благоприятную окружающую среду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Надюшка\Desktop\1662037559_j-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84" y="116632"/>
            <a:ext cx="2330624" cy="157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Надюшка\Desktop\РАБОТА\Фото\IMG_211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41352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Надюшка\Desktop\РАБОТА\Фото\IMG_24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41352"/>
            <a:ext cx="2376264" cy="232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Надюшка\Desktop\РАБОТА\Фото\IMG_57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51067"/>
            <a:ext cx="3085293" cy="231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466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375336"/>
              </p:ext>
            </p:extLst>
          </p:nvPr>
        </p:nvGraphicFramePr>
        <p:xfrm>
          <a:off x="277136" y="1412776"/>
          <a:ext cx="8615345" cy="3414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3948"/>
                <a:gridCol w="441186"/>
                <a:gridCol w="895954"/>
                <a:gridCol w="1162914"/>
                <a:gridCol w="1141343"/>
              </a:tblGrid>
              <a:tr h="272794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(индикаторы), планируемые к достижению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6721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3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Плановое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значение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56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Ликвидация несанкционированных свалок в МО «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Новонукутское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Охват населения информационными материалами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7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Ликвидация несанкционированной свалки в МО «Целинный»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7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объектов поставленных на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государтсвенный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учет, оказывающих негативное воздействие на окружающую среду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7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выявленых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объектов накопленного вреда окружающей среде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2" descr="C:\Users\Надюшка\Desktop\1662037559_j-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84" y="17604"/>
            <a:ext cx="2042592" cy="138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779186" y="412676"/>
            <a:ext cx="4321932" cy="856084"/>
          </a:xfrm>
          <a:ln>
            <a:solidFill>
              <a:srgbClr val="008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муниципальная программа</a:t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«Окружающая среда»</a:t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 2019-2026 годы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 descr="C:\Users\Надюшка\Desktop\РАБОТА\фото Вода России\IMG_081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69160"/>
            <a:ext cx="2651788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адюшка\Desktop\РАБОТА\фото Вода России\IMG_084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886744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Надюшка\Desktop\РАБОТА\фото Вода России\IMG_086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83979"/>
            <a:ext cx="2808312" cy="198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896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186" y="412676"/>
            <a:ext cx="4321932" cy="856084"/>
          </a:xfrm>
        </p:spPr>
        <p:txBody>
          <a:bodyPr>
            <a:no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муниципальная программа</a:t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«профилактика терроризма и экстремизма»</a:t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2021-2026 годы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851483"/>
              </p:ext>
            </p:extLst>
          </p:nvPr>
        </p:nvGraphicFramePr>
        <p:xfrm>
          <a:off x="323528" y="2708920"/>
          <a:ext cx="8496946" cy="1529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256"/>
                <a:gridCol w="1195866"/>
                <a:gridCol w="1132926"/>
                <a:gridCol w="1132926"/>
                <a:gridCol w="1069986"/>
                <a:gridCol w="1069986"/>
              </a:tblGrid>
              <a:tr h="432048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                  Объем финансирования, тыс. руб. 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618049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2022 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 2023 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 2023 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% исполнения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Прирост 2023 г. к 2022 г.</a:t>
                      </a:r>
                      <a:endParaRPr lang="ru-RU" sz="1200" dirty="0"/>
                    </a:p>
                  </a:txBody>
                  <a:tcPr/>
                </a:tc>
              </a:tr>
              <a:tr h="3680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МП «Профилактика</a:t>
                      </a:r>
                      <a:r>
                        <a:rPr lang="ru-RU" sz="1200" baseline="0" dirty="0" smtClean="0"/>
                        <a:t> терроризма и экстремизма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 1621,0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3 550,3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3 550,3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 1 929,3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1"/>
            <a:ext cx="2016224" cy="1701429"/>
          </a:xfrm>
          <a:prstGeom prst="rect">
            <a:avLst/>
          </a:prstGeom>
        </p:spPr>
      </p:pic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959440"/>
              </p:ext>
            </p:extLst>
          </p:nvPr>
        </p:nvGraphicFramePr>
        <p:xfrm>
          <a:off x="323617" y="1772816"/>
          <a:ext cx="850424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240"/>
              </a:tblGrid>
              <a:tr h="20045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Цель муниципальной программы</a:t>
                      </a:r>
                      <a:endParaRPr lang="ru-RU" sz="1400" dirty="0"/>
                    </a:p>
                  </a:txBody>
                  <a:tcPr/>
                </a:tc>
              </a:tr>
              <a:tr h="31198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Организация профилактики антитеррористической деятельности, противодействие возможным фактам проявления терроризма и экстремизма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531" y="4293096"/>
            <a:ext cx="5436096" cy="250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24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080" y="4702027"/>
            <a:ext cx="2880320" cy="21457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744708"/>
            <a:ext cx="2880320" cy="21328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404663"/>
            <a:ext cx="4501952" cy="648072"/>
          </a:xfrm>
        </p:spPr>
        <p:txBody>
          <a:bodyPr>
            <a:no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муниципальная программа</a:t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«профилактика терроризма и экстремизма»</a:t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2021-2026 годы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2016223" cy="1556792"/>
          </a:xfrm>
        </p:spPr>
      </p:pic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781198"/>
              </p:ext>
            </p:extLst>
          </p:nvPr>
        </p:nvGraphicFramePr>
        <p:xfrm>
          <a:off x="277136" y="1412776"/>
          <a:ext cx="8615345" cy="355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3948"/>
                <a:gridCol w="441186"/>
                <a:gridCol w="895954"/>
                <a:gridCol w="1162914"/>
                <a:gridCol w="1141343"/>
              </a:tblGrid>
              <a:tr h="272794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Целевые показатели (индикаторы), планируемые к достижению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6721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3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Плановое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значение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56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мероприятий по профилактике терроризма и экстремизма в объектах образования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126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20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объектов образования, обеспеченных инженерно-техническими средствами защиты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75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объектов культуры, обеспеченных инженерно-техническими средствами защиты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75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оформленных стендов в учреждениях культуры района по профилактике терроризма и экстремизма и противодействию экстремизму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75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проведенных мероприятий по профилактике терроризма и противодействию экстремизма среди молодежи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13175"/>
            <a:ext cx="2699792" cy="177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92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320040"/>
            <a:ext cx="4132312" cy="804704"/>
          </a:xfrm>
        </p:spPr>
        <p:txBody>
          <a:bodyPr>
            <a:noAutofit/>
          </a:bodyPr>
          <a:lstStyle/>
          <a:p>
            <a:pPr algn="r"/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НЕПРОГРАММНАЯ ДЕЯТЕЛЬНОСТЬ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1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4"/>
            <a:ext cx="2376264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Бюджет-2023: худший сценарий уже учтен — Минф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2569468" cy="12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728" y="1484788"/>
            <a:ext cx="5652336" cy="2328734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 algn="just"/>
            <a:r>
              <a:rPr lang="ru-RU" sz="1400" dirty="0"/>
              <a:t>	Наряду с расходами, представленными в муниципальных программах муниципального образования «</a:t>
            </a:r>
            <a:r>
              <a:rPr lang="ru-RU" sz="1400" dirty="0" err="1"/>
              <a:t>Нукутский</a:t>
            </a:r>
            <a:r>
              <a:rPr lang="ru-RU" sz="1400" dirty="0"/>
              <a:t> район», в районном бюджете предусмотрены средства на содержание органов местного самоуправления, обеспечивающих законотворческие и контрольные функции. 	Кроме того, в непрограммную часть включен ряд расходов на обеспечение реализации отдельных областных государственных полномочий (областные субвенции местным бюджетам) и переданных полномочий Российской Федерации (федеральные субвенции местным бюджетам).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1674676"/>
            <a:ext cx="1853952" cy="1658772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 algn="ctr"/>
            <a:r>
              <a:rPr lang="ru-RU" sz="1400" dirty="0"/>
              <a:t>  </a:t>
            </a:r>
            <a:r>
              <a:rPr lang="ru-RU" sz="1400" dirty="0" err="1"/>
              <a:t>тыс</a:t>
            </a:r>
            <a:r>
              <a:rPr lang="ru-RU" sz="1400" dirty="0"/>
              <a:t> руб.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План            Факт</a:t>
            </a:r>
          </a:p>
          <a:p>
            <a:pPr algn="ctr"/>
            <a:r>
              <a:rPr lang="ru-RU" sz="1400" dirty="0"/>
              <a:t>14 654,8     14 654,8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Исполнение 100 %</a:t>
            </a:r>
          </a:p>
          <a:p>
            <a:pPr algn="ctr"/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Доля в МБ 1,2 %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097232"/>
              </p:ext>
            </p:extLst>
          </p:nvPr>
        </p:nvGraphicFramePr>
        <p:xfrm>
          <a:off x="251520" y="3861048"/>
          <a:ext cx="8373482" cy="2688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7916"/>
                <a:gridCol w="1474138"/>
                <a:gridCol w="1474138"/>
                <a:gridCol w="1474138"/>
                <a:gridCol w="1123152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Направление расходов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7" marB="378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 исполнение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7" marB="378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7" marB="378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1 010,3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7" marB="378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1 118,9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7" marB="378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1 118,9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7" marB="37807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Функционирование Контрольного органа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7" marB="378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7" marB="378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4 704,8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7" marB="378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6 055,6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7" marB="378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6 055,6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7" marB="37807"/>
                </a:tc>
              </a:tr>
              <a:tr h="5278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Функционирование представительного органа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7" marB="378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7" marB="378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4 088,0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7" marB="378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4 809,6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7" marB="378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4 809,6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7" marB="37807"/>
                </a:tc>
              </a:tr>
              <a:tr h="6242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Территориальной избирательной комиссии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Нукутского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7" marB="378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7" marB="378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7" marB="378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2 670,7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7" marB="378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2 670,7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7" marB="37807"/>
                </a:tc>
              </a:tr>
              <a:tr h="3120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7" marB="378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7" marB="378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9 803,1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7" marB="378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14 654,8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7" marB="378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14 654,8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579" marR="142579" marT="37807" marB="3780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675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Объем и структура поступлений налоговых и 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неналоговых доходов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МО «</a:t>
            </a:r>
            <a:r>
              <a:rPr lang="ru-RU" sz="16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Нукутский</a:t>
            </a: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район»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 2023 год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buNone/>
            </a:pPr>
            <a:r>
              <a:rPr lang="ru-RU" sz="1400" b="1" dirty="0"/>
              <a:t>                                            ДОХОДЫ (тыс.рублей)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4"/>
            <a:ext cx="2376264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Бюджет-2023: худший сценарий уже учтен — Минф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2569468" cy="12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Диаграмма 13"/>
          <p:cNvGraphicFramePr/>
          <p:nvPr/>
        </p:nvGraphicFramePr>
        <p:xfrm>
          <a:off x="357160" y="1397000"/>
          <a:ext cx="7715304" cy="517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66402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320042"/>
            <a:ext cx="4132312" cy="1143000"/>
          </a:xfrm>
        </p:spPr>
        <p:txBody>
          <a:bodyPr>
            <a:noAutofit/>
          </a:bodyPr>
          <a:lstStyle/>
          <a:p>
            <a:pPr algn="r"/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ИСПОЛНЕНИЕ БЮДЖЕТА В 2023 ГОДУ ПО ФУНКЦИОНАЛЬНОЙ СТРУКТУРЕ РАСХОДОВ 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1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buNone/>
            </a:pPr>
            <a:r>
              <a:rPr lang="ru-RU" sz="1400" b="1" dirty="0"/>
              <a:t>                      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4"/>
            <a:ext cx="2376264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Бюджет-2023: худший сценарий уже учтен — Минф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2569468" cy="12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8180286"/>
              </p:ext>
            </p:extLst>
          </p:nvPr>
        </p:nvGraphicFramePr>
        <p:xfrm>
          <a:off x="611562" y="1556794"/>
          <a:ext cx="8136904" cy="442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92513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404667"/>
            <a:ext cx="4464496" cy="792089"/>
          </a:xfrm>
        </p:spPr>
        <p:txBody>
          <a:bodyPr>
            <a:noAutofit/>
          </a:bodyPr>
          <a:lstStyle/>
          <a:p>
            <a:pPr algn="r"/>
            <a:r>
              <a:rPr lang="ru-RU" sz="13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Исполнение бюджета муниципального образования «</a:t>
            </a:r>
            <a:r>
              <a:rPr lang="ru-RU" sz="13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Нукутский</a:t>
            </a:r>
            <a:r>
              <a:rPr lang="ru-RU" sz="13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район» по разделам и подразделам классификации расходов </a:t>
            </a:r>
            <a:br>
              <a:rPr lang="ru-RU" sz="13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3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 2023 год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528" y="6957392"/>
            <a:ext cx="8503920" cy="5818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4"/>
            <a:ext cx="2376264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Бюджет-2023: худший сценарий уже учтен — Минф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2569468" cy="12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010793"/>
              </p:ext>
            </p:extLst>
          </p:nvPr>
        </p:nvGraphicFramePr>
        <p:xfrm>
          <a:off x="395536" y="1356795"/>
          <a:ext cx="8333513" cy="5227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8977"/>
                <a:gridCol w="504056"/>
                <a:gridCol w="1008112"/>
                <a:gridCol w="1224136"/>
                <a:gridCol w="1224136"/>
                <a:gridCol w="864096"/>
              </a:tblGrid>
              <a:tr h="5602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baseline="0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8911" marR="8911" marT="840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baseline="0" dirty="0" err="1">
                          <a:latin typeface="Times New Roman"/>
                        </a:rPr>
                        <a:t>Рз</a:t>
                      </a:r>
                      <a:endParaRPr lang="ru-RU" sz="1300" b="0" i="0" u="none" strike="noStrike" baseline="0" dirty="0">
                        <a:latin typeface="Times New Roman"/>
                      </a:endParaRPr>
                    </a:p>
                  </a:txBody>
                  <a:tcPr marL="8911" marR="8911" marT="840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baseline="0" dirty="0" smtClean="0">
                          <a:latin typeface="Times New Roman"/>
                        </a:rPr>
                        <a:t>2022 год исполнение</a:t>
                      </a:r>
                      <a:endParaRPr lang="ru-RU" sz="1300" b="0" i="0" u="none" strike="noStrike" baseline="0" dirty="0">
                        <a:latin typeface="Times New Roman"/>
                      </a:endParaRPr>
                    </a:p>
                  </a:txBody>
                  <a:tcPr marL="8911" marR="8911" marT="840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baseline="0" dirty="0" smtClean="0">
                          <a:latin typeface="Times New Roman"/>
                        </a:rPr>
                        <a:t>2023 год           план</a:t>
                      </a:r>
                      <a:endParaRPr lang="ru-RU" sz="1300" b="0" i="0" u="none" strike="noStrike" baseline="0" dirty="0">
                        <a:latin typeface="Times New Roman"/>
                      </a:endParaRPr>
                    </a:p>
                  </a:txBody>
                  <a:tcPr marL="8911" marR="8911" marT="840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baseline="0" dirty="0" smtClean="0">
                          <a:latin typeface="Times New Roman"/>
                        </a:rPr>
                        <a:t>2023 год исполнение</a:t>
                      </a:r>
                      <a:endParaRPr lang="ru-RU" sz="1300" b="0" i="0" u="none" strike="noStrike" baseline="0" dirty="0">
                        <a:latin typeface="Times New Roman"/>
                      </a:endParaRPr>
                    </a:p>
                  </a:txBody>
                  <a:tcPr marL="8911" marR="8911" marT="840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baseline="0" dirty="0">
                          <a:latin typeface="Times New Roman"/>
                        </a:rPr>
                        <a:t>% исп.</a:t>
                      </a:r>
                    </a:p>
                  </a:txBody>
                  <a:tcPr marL="8911" marR="8911" marT="8401" marB="0"/>
                </a:tc>
              </a:tr>
              <a:tr h="2878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 dirty="0"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8911" marR="891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baseline="0" dirty="0">
                          <a:latin typeface="Times New Roman"/>
                        </a:rPr>
                        <a:t>01</a:t>
                      </a:r>
                    </a:p>
                  </a:txBody>
                  <a:tcPr marL="8911" marR="891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baseline="0" dirty="0">
                          <a:latin typeface="Times New Roman"/>
                        </a:rPr>
                        <a:t>95 490,6</a:t>
                      </a:r>
                    </a:p>
                  </a:txBody>
                  <a:tcPr marL="8911" marR="891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baseline="0" dirty="0" smtClean="0">
                          <a:latin typeface="Times New Roman"/>
                        </a:rPr>
                        <a:t>107 426,7</a:t>
                      </a:r>
                      <a:endParaRPr lang="ru-RU" sz="1200" b="0" i="0" u="none" strike="noStrike" baseline="0" dirty="0">
                        <a:latin typeface="Times New Roman"/>
                      </a:endParaRP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baseline="0" dirty="0" smtClean="0">
                          <a:latin typeface="Times New Roman"/>
                        </a:rPr>
                        <a:t>107 112,7</a:t>
                      </a:r>
                      <a:endParaRPr lang="ru-RU" sz="1200" b="0" i="0" u="none" strike="noStrike" baseline="0" dirty="0">
                        <a:latin typeface="Times New Roman"/>
                      </a:endParaRP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baseline="0" dirty="0">
                          <a:latin typeface="Times New Roman"/>
                        </a:rPr>
                        <a:t>99,7</a:t>
                      </a:r>
                    </a:p>
                  </a:txBody>
                  <a:tcPr marL="5715" marR="5715" marT="1016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baseline="0" dirty="0"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>
                          <a:latin typeface="Times New Roman"/>
                        </a:rPr>
                        <a:t>02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>
                          <a:latin typeface="Times New Roman"/>
                        </a:rPr>
                        <a:t>463,3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latin typeface="Times New Roman"/>
                        </a:rPr>
                        <a:t>112,0</a:t>
                      </a:r>
                      <a:endParaRPr lang="ru-RU" sz="1200" b="0" i="0" u="none" strike="noStrike" baseline="0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latin typeface="Times New Roman"/>
                        </a:rPr>
                        <a:t>112,0</a:t>
                      </a:r>
                      <a:endParaRPr lang="ru-RU" sz="1200" b="0" i="0" u="none" strike="noStrike" baseline="0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baseline="0" dirty="0"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>
                          <a:latin typeface="Times New Roman"/>
                        </a:rPr>
                        <a:t>03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>
                          <a:latin typeface="Times New Roman"/>
                        </a:rPr>
                        <a:t>5 543,7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latin typeface="Times New Roman"/>
                        </a:rPr>
                        <a:t>8 268,1</a:t>
                      </a:r>
                      <a:endParaRPr lang="ru-RU" sz="1200" b="0" i="0" u="none" strike="noStrike" baseline="0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latin typeface="Times New Roman"/>
                        </a:rPr>
                        <a:t>8 268,1</a:t>
                      </a:r>
                      <a:endParaRPr lang="ru-RU" sz="1200" b="0" i="0" u="none" strike="noStrike" baseline="0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507,1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278,8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270,6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97,1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848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121,0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23 552,2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23 552,2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  <a:tr h="298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1 051,3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16 209,2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16 176,1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99,8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250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ОБРАЗОВАНИЕ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07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906 922,2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861 661,7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853 552,7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99,1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298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КУЛЬТУРА И КИНЕМАТОГРАФИЯ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08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30 285,6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39 997,2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39 784,5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99,5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2777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14 803,0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17 762,4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17 762,4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  <a:tr h="2237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9 600,5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1 599,3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1 599,3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  <a:tr h="298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4 382,7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4 691,8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4 691,8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  <a:tr h="5220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13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11882" marR="11882" marT="6301" marB="0" anchor="ctr"/>
                </a:tc>
              </a:tr>
              <a:tr h="3728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МЕЖБЮДЖЕТНЫЕ ТРАНСФЕРТЫ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112 267,6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129 214,4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129 214,4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  <a:tr h="298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ИТОГО РАСХОДОВ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1 181 438,6</a:t>
                      </a:r>
                    </a:p>
                  </a:txBody>
                  <a:tcPr marL="11882" marR="11882" marT="63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1 210 773,8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1 202 096,8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99,3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081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404666"/>
            <a:ext cx="4464496" cy="504059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МУНИЦИПАЛЬНЫЕ ПРОГРАММЫ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528" y="6957392"/>
            <a:ext cx="8503920" cy="5818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4"/>
            <a:ext cx="2376264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Бюджет-2023: худший сценарий уже учтен — Минф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2569468" cy="12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083117"/>
              </p:ext>
            </p:extLst>
          </p:nvPr>
        </p:nvGraphicFramePr>
        <p:xfrm>
          <a:off x="323532" y="1281121"/>
          <a:ext cx="8280919" cy="5432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3"/>
                <a:gridCol w="1245885"/>
                <a:gridCol w="1263053"/>
                <a:gridCol w="1333223"/>
                <a:gridCol w="982375"/>
              </a:tblGrid>
              <a:tr h="71041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исполнение, </a:t>
                      </a:r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план,   </a:t>
                      </a:r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исполнение, </a:t>
                      </a:r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</a:tr>
              <a:tr h="2836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143,5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58,5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36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Местное самоуправление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76 806,3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85 654,6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85 340,6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36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125 008,5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139 982,0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139 982,0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36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888 894,6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816 247,5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808 333,2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36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39 014,0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51 788,5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51 560,1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</a:p>
                  </a:txBody>
                  <a:tcPr/>
                </a:tc>
              </a:tr>
              <a:tr h="2836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2 248,4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2 059,1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2 059,1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36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1 347,3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25 255,8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25 253,8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36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населения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19 432,6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23 063,3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23 063,3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657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Коммунальная инфраструктура объектов социальной сферы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601,6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601,6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36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Безопасность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5 308,6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8 140,4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8 140,4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36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10 251,1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23 763,0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23 584,0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36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Экономическое развитие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1 116,2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1 153,5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1 153,5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36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Окружающая среда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14 800,9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14 769,8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36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Профилактика терроризма и экстремизма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1 619,7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3 550,3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3 550,3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36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9 803,2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14 654,8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14 654,8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36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расходов</a:t>
                      </a:r>
                    </a:p>
                  </a:txBody>
                  <a:tcPr marL="106934" marR="106934" marT="50408" marB="504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1 181 438,6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1 210 773,7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1 202 096,8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600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476674"/>
            <a:ext cx="4321932" cy="856084"/>
          </a:xfrm>
        </p:spPr>
        <p:txBody>
          <a:bodyPr>
            <a:noAutofit/>
          </a:bodyPr>
          <a:lstStyle/>
          <a:p>
            <a:pPr algn="ctr"/>
            <a:r>
              <a:rPr lang="ru-RU" sz="1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sz="1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муниципальная программа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«Дорожное хозяйство»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2019-2026 годы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090077"/>
              </p:ext>
            </p:extLst>
          </p:nvPr>
        </p:nvGraphicFramePr>
        <p:xfrm>
          <a:off x="323528" y="3212976"/>
          <a:ext cx="8496946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256"/>
                <a:gridCol w="1195866"/>
                <a:gridCol w="1132926"/>
                <a:gridCol w="1132926"/>
                <a:gridCol w="1069986"/>
                <a:gridCol w="1069986"/>
              </a:tblGrid>
              <a:tr h="432048">
                <a:tc gridSpan="5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                       Объем финансирования, тыс. руб. </a:t>
                      </a:r>
                      <a:endParaRPr lang="ru-RU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2023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2023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Прирост 2023 г. к 2022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80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«Дорожное хозяйство»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143,5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- 93,2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290657"/>
              </p:ext>
            </p:extLst>
          </p:nvPr>
        </p:nvGraphicFramePr>
        <p:xfrm>
          <a:off x="323528" y="1916832"/>
          <a:ext cx="8504240" cy="1149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240"/>
              </a:tblGrid>
              <a:tr h="32642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Цель муниципальной программы</a:t>
                      </a:r>
                      <a:endParaRPr lang="ru-RU" sz="1500" dirty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 lvl="0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Содержание и ремонт автомобильной дороги общего пользования местного значения «Подъезд к д.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Зунгар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  <a:p>
                      <a:pPr lvl="0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Создание условий для обеспечения населения транспортными услугами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Создание условий для обеспечения покрытия всех автомобильных дорог на территории района устойчивым сигналом мобильной связи и мобильного интернета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4" descr="C:\Users\Бондаренко\Desktop\Безымянн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4"/>
            <a:ext cx="1800200" cy="1600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Picture 2" descr="C:\Users\Бондаренко\Desktop\IMG-e5b08c48c8347152431c5bd670749d37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61371"/>
            <a:ext cx="2526460" cy="1421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C:\Users\Бондаренко\Desktop\images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961372"/>
            <a:ext cx="3528392" cy="144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Бондаренко\Desktop\vyshki-sotovoj-svyazi-stanut-elementami-blagoustrojstv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941721"/>
            <a:ext cx="1759918" cy="155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700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548680"/>
            <a:ext cx="4501952" cy="648072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муниципальная программа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«Дорожное хозяйство»</a:t>
            </a:r>
            <a:b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2019-2026 годы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528" y="6957392"/>
            <a:ext cx="8503920" cy="58181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910849"/>
              </p:ext>
            </p:extLst>
          </p:nvPr>
        </p:nvGraphicFramePr>
        <p:xfrm>
          <a:off x="323530" y="1628800"/>
          <a:ext cx="8615345" cy="3485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3948"/>
                <a:gridCol w="441186"/>
                <a:gridCol w="895954"/>
                <a:gridCol w="1162914"/>
                <a:gridCol w="1141343"/>
              </a:tblGrid>
              <a:tr h="326423">
                <a:tc gridSpan="5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Целевые показатели (индикаторы), планируемые к достижению</a:t>
                      </a:r>
                      <a:r>
                        <a:rPr lang="ru-RU" sz="1500" baseline="0" dirty="0" smtClean="0"/>
                        <a:t> </a:t>
                      </a:r>
                      <a:endParaRPr lang="ru-RU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7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Плановое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значение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3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проведенных мероприятий по систематическому уходу за дорогой, дорожными сооружениями и полосой отвода от общего количества запланированных мероприятий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Обеспеченность разработанными Паспортами обеспечения транспортной безопасности объектов транспортной инфраструктуры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автомобильных дорог, проходящих по территории района, обеспеченных покрытием устойчивым сигналом мобильной связи и мобильного интернета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95,</a:t>
                      </a:r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95,0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населенных пунктов, обеспеченных регулярным транспортным обслуживанием от общего числа населенных пунктов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60960" marB="6096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Picture 2" descr="C:\Users\Бондаренко\Desktop\Безымянный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499"/>
            <a:ext cx="2520280" cy="1253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2" descr="C:\Users\Бондаренко\Desktop\1682201595_pictures-pibig-info-p-marshrutka-risunok-krasivo-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6" y="5265335"/>
            <a:ext cx="2078596" cy="118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Бондаренко\Desktop\images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4" y="5229787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Бондаренко\Desktop\n4y3kwNEED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197975"/>
            <a:ext cx="2938214" cy="15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905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3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4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5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6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7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8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9_Изящ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0_Изящ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2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3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4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825</TotalTime>
  <Words>3020</Words>
  <Application>Microsoft Office PowerPoint</Application>
  <PresentationFormat>Экран (4:3)</PresentationFormat>
  <Paragraphs>971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29</vt:i4>
      </vt:variant>
      <vt:variant>
        <vt:lpstr>Заголовки слайдов</vt:lpstr>
      </vt:variant>
      <vt:variant>
        <vt:i4>35</vt:i4>
      </vt:variant>
    </vt:vector>
  </HeadingPairs>
  <TitlesOfParts>
    <vt:vector size="64" baseType="lpstr">
      <vt:lpstr>Изящная</vt:lpstr>
      <vt:lpstr>1_Изящная</vt:lpstr>
      <vt:lpstr>2_Изящная</vt:lpstr>
      <vt:lpstr>3_Изящная</vt:lpstr>
      <vt:lpstr>4_Изящная</vt:lpstr>
      <vt:lpstr>5_Изящная</vt:lpstr>
      <vt:lpstr>6_Изящная</vt:lpstr>
      <vt:lpstr>7_Изящная</vt:lpstr>
      <vt:lpstr>8_Изящная</vt:lpstr>
      <vt:lpstr>9_Изящная</vt:lpstr>
      <vt:lpstr>10_Изящная</vt:lpstr>
      <vt:lpstr>Справедливость</vt:lpstr>
      <vt:lpstr>1_Справедливость</vt:lpstr>
      <vt:lpstr>11_Изящная</vt:lpstr>
      <vt:lpstr>12_Изящная</vt:lpstr>
      <vt:lpstr>13_Изящная</vt:lpstr>
      <vt:lpstr>14_Изящная</vt:lpstr>
      <vt:lpstr>15_Изящная</vt:lpstr>
      <vt:lpstr>16_Изящная</vt:lpstr>
      <vt:lpstr>17_Изящная</vt:lpstr>
      <vt:lpstr>18_Изящная</vt:lpstr>
      <vt:lpstr>Тема Office</vt:lpstr>
      <vt:lpstr>1_Тема Office</vt:lpstr>
      <vt:lpstr>19_Изящная</vt:lpstr>
      <vt:lpstr>20_Изящная</vt:lpstr>
      <vt:lpstr>21_Изящная</vt:lpstr>
      <vt:lpstr>22_Изящная</vt:lpstr>
      <vt:lpstr>23_Изящная</vt:lpstr>
      <vt:lpstr>24_Изящная</vt:lpstr>
      <vt:lpstr>  </vt:lpstr>
      <vt:lpstr>  </vt:lpstr>
      <vt:lpstr>Фактичекое поступление доходов  в бюджет МО «Нукутский район»  за 2023 год</vt:lpstr>
      <vt:lpstr>  Объем и структура поступлений налоговых и  неналоговых доходов  МО «Нукутский район»  за 2023 год</vt:lpstr>
      <vt:lpstr>ИСПОЛНЕНИЕ БЮДЖЕТА В 2023 ГОДУ ПО ФУНКЦИОНАЛЬНОЙ СТРУКТУРЕ РАСХОДОВ  </vt:lpstr>
      <vt:lpstr>Исполнение бюджета муниципального образования «Нукутский район» по разделам и подразделам классификации расходов  за 2023 год</vt:lpstr>
      <vt:lpstr>МУНИЦИПАЛЬНЫЕ ПРОГРАММЫ</vt:lpstr>
      <vt:lpstr>  муниципальная программа «Дорожное хозяйство» на 2019-2026 годы</vt:lpstr>
      <vt:lpstr>  муниципальная программа «Дорожное хозяйство» на 2019-2026 годы</vt:lpstr>
      <vt:lpstr>  муниципальная программа «местное самоуправление» на 2019-2026 годы</vt:lpstr>
      <vt:lpstr>  муниципальная программа «муниципальные финансы» на 2019-2026 годы</vt:lpstr>
      <vt:lpstr>  муниципальная программа «муниципальные финансы» на 2019-2026 годы</vt:lpstr>
      <vt:lpstr>  муниципальная программа «ОБРАЗОВАНИЕ» на 2019-2026 годы</vt:lpstr>
      <vt:lpstr>  муниципальная программа «ОБРАЗОВАНИЕ» на 2019-2026 годы</vt:lpstr>
      <vt:lpstr>  муниципальная программа «культура» на 2019-2026 годы</vt:lpstr>
      <vt:lpstr>  муниципальная программа «КУЛЬТУРА» на 2019-2026 годы</vt:lpstr>
      <vt:lpstr>  муниципальная программа «МОЛОДЕЖНАЯ ПОЛИТИКА» на 2019-2026 годы</vt:lpstr>
      <vt:lpstr>  муниципальная программа «молодежная политика» на 2019-2026 годы</vt:lpstr>
      <vt:lpstr>Презентация PowerPoint</vt:lpstr>
      <vt:lpstr>Презентация PowerPoint</vt:lpstr>
      <vt:lpstr>      Муниципальная программа  «Социальная поддержка населения»   </vt:lpstr>
      <vt:lpstr>  </vt:lpstr>
      <vt:lpstr>  муниципальная программа «коммунальная инфраструктура объектов социальной сферы» на 2019-2026 годы</vt:lpstr>
      <vt:lpstr>муниципальная программа «коммунальная инфраструктура объектов социальной сферы» на 2019-2026 годы  </vt:lpstr>
      <vt:lpstr>  муниципальная программа «безопасность» на 2021-2026 годы</vt:lpstr>
      <vt:lpstr>      муниципальная программа «безопасность» на 2019-2026 годы</vt:lpstr>
      <vt:lpstr>  Муниципальная программа  «Физическая культура и спорт  на 2019-2026 годы» </vt:lpstr>
      <vt:lpstr> Муниципальная программа  «Физическая культура и спорт  на 2019-2026 годы» </vt:lpstr>
      <vt:lpstr>Презентация PowerPoint</vt:lpstr>
      <vt:lpstr>Презентация PowerPoint</vt:lpstr>
      <vt:lpstr>  муниципальная программа «Окружающая среда» на 2019-2026 годы</vt:lpstr>
      <vt:lpstr>  муниципальная программа «Окружающая среда» на 2019-2026 годы</vt:lpstr>
      <vt:lpstr>  муниципальная программа «профилактика терроризма и экстремизма» на 2021-2026 годы</vt:lpstr>
      <vt:lpstr>      муниципальная программа «профилактика терроризма и экстремизма» на 2021-2026 годы</vt:lpstr>
      <vt:lpstr>НЕПРОГРАММНАЯ ДЕЯТЕЛЬНОСТЬ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Уданова-ПК</cp:lastModifiedBy>
  <cp:revision>76</cp:revision>
  <dcterms:created xsi:type="dcterms:W3CDTF">2022-11-28T04:21:39Z</dcterms:created>
  <dcterms:modified xsi:type="dcterms:W3CDTF">2024-06-20T08:51:24Z</dcterms:modified>
</cp:coreProperties>
</file>